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339" r:id="rId3"/>
    <p:sldId id="327" r:id="rId4"/>
    <p:sldId id="321" r:id="rId5"/>
    <p:sldId id="355" r:id="rId6"/>
    <p:sldId id="313" r:id="rId7"/>
    <p:sldId id="364" r:id="rId8"/>
    <p:sldId id="352" r:id="rId9"/>
    <p:sldId id="338" r:id="rId10"/>
    <p:sldId id="261" r:id="rId11"/>
    <p:sldId id="328" r:id="rId12"/>
    <p:sldId id="340" r:id="rId13"/>
    <p:sldId id="330" r:id="rId14"/>
    <p:sldId id="329" r:id="rId15"/>
    <p:sldId id="331" r:id="rId16"/>
    <p:sldId id="332" r:id="rId17"/>
    <p:sldId id="314" r:id="rId18"/>
    <p:sldId id="323" r:id="rId19"/>
    <p:sldId id="351" r:id="rId20"/>
    <p:sldId id="305" r:id="rId21"/>
    <p:sldId id="341" r:id="rId22"/>
    <p:sldId id="343" r:id="rId23"/>
    <p:sldId id="344" r:id="rId24"/>
    <p:sldId id="345" r:id="rId25"/>
    <p:sldId id="315" r:id="rId26"/>
    <p:sldId id="325" r:id="rId27"/>
    <p:sldId id="301" r:id="rId28"/>
    <p:sldId id="336" r:id="rId29"/>
    <p:sldId id="337" r:id="rId30"/>
    <p:sldId id="335" r:id="rId31"/>
    <p:sldId id="306" r:id="rId32"/>
    <p:sldId id="362" r:id="rId33"/>
    <p:sldId id="363" r:id="rId34"/>
    <p:sldId id="317" r:id="rId35"/>
    <p:sldId id="309" r:id="rId36"/>
    <p:sldId id="333" r:id="rId37"/>
    <p:sldId id="310" r:id="rId38"/>
    <p:sldId id="318" r:id="rId39"/>
    <p:sldId id="326" r:id="rId40"/>
    <p:sldId id="311" r:id="rId41"/>
  </p:sldIdLst>
  <p:sldSz cx="9144000" cy="5143500" type="screen16x9"/>
  <p:notesSz cx="6797675" cy="9926638"/>
  <p:embeddedFontLst>
    <p:embeddedFont>
      <p:font typeface="Gill Sans Condensed" panose="020B0A02020104020203" pitchFamily="34" charset="77"/>
      <p:regular r:id="rId44"/>
      <p:bold r:id="rId45"/>
    </p:embeddedFont>
    <p:embeddedFont>
      <p:font typeface="Gill Sans Light" panose="020B0302020104020203" pitchFamily="34" charset="-79"/>
      <p:regular r:id="rId46"/>
      <p:italic r:id="rId47"/>
    </p:embeddedFont>
    <p:embeddedFont>
      <p:font typeface="Sniglet" pitchFamily="82" charset="0"/>
      <p:regular r:id="rId48"/>
    </p:embeddedFont>
    <p:embeddedFont>
      <p:font typeface="Walter Turncoat" panose="02000000000000000000" pitchFamily="2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C755A"/>
    <a:srgbClr val="1D1D1E"/>
    <a:srgbClr val="1C1C1E"/>
    <a:srgbClr val="17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0B942B-5FDC-419F-A31C-88048C057ADA}">
  <a:tblStyle styleId="{3D0B942B-5FDC-419F-A31C-88048C057A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752B63-FEDA-48D4-B3B7-9A5BAED313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69" autoAdjust="0"/>
    <p:restoredTop sz="94906" autoAdjust="0"/>
  </p:normalViewPr>
  <p:slideViewPr>
    <p:cSldViewPr snapToGrid="0">
      <p:cViewPr varScale="1">
        <p:scale>
          <a:sx n="120" d="100"/>
          <a:sy n="120" d="100"/>
        </p:scale>
        <p:origin x="72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FE06D-FA93-4761-B7F2-0A06994AE1AA}" type="datetimeFigureOut">
              <a:rPr lang="it-CH" smtClean="0"/>
              <a:t>25.09.25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CB02D-D1E9-4D81-A759-C85E1E3167E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3671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2bf27b1e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2bf27b1e1_0_7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Consigli</a:t>
            </a:r>
            <a:r>
              <a:rPr lang="it-CH" baseline="0" dirty="0"/>
              <a:t> di classe: importanza di avere degli scambi in quei momenti.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321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2bf27b1e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2bf27b1e1_0_7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Consigli</a:t>
            </a:r>
            <a:r>
              <a:rPr lang="it-CH" baseline="0" dirty="0"/>
              <a:t> di classe: importanza di avere degli scambi in quei momenti.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2765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2bf27b1e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2bf27b1e1_0_7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Consigli</a:t>
            </a:r>
            <a:r>
              <a:rPr lang="it-CH" baseline="0" dirty="0"/>
              <a:t> di classe: importanza di avere degli scambi in quei momenti.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34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13:notes"/>
          <p:cNvSpPr txBox="1">
            <a:spLocks noGrp="1"/>
          </p:cNvSpPr>
          <p:nvPr>
            <p:ph type="body" idx="1"/>
          </p:nvPr>
        </p:nvSpPr>
        <p:spPr>
          <a:xfrm>
            <a:off x="673788" y="5118726"/>
            <a:ext cx="5390305" cy="4849318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500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06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1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295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1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90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https://www.swiss-skills2022.ch/it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CH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b="0" dirty="0"/>
              <a:t>Il </a:t>
            </a:r>
            <a:r>
              <a:rPr lang="it-CH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progetto </a:t>
            </a:r>
            <a:r>
              <a:rPr lang="it-CH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Millestrade</a:t>
            </a:r>
            <a:r>
              <a:rPr lang="it-CH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è una fiera delle professioni diffusa sul territorio che per tutto il 2023 permette ai giovani, genitori, adulti, docenti e aziende di esplorare il mondo della formazione professionale in Ticino e scoprirne le opportunità visitando le porte aperte dei centri di formazione aziendali e partecipando a eventi in presenza e online.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541074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994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55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2bf27b1e1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2bf27b1e1_0_22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736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547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>
            <a:spLocks noGrp="1"/>
          </p:cNvSpPr>
          <p:nvPr>
            <p:ph type="body" idx="1"/>
          </p:nvPr>
        </p:nvSpPr>
        <p:spPr>
          <a:xfrm>
            <a:off x="673788" y="5118726"/>
            <a:ext cx="5390305" cy="4849318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618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49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>
          <a:extLst>
            <a:ext uri="{FF2B5EF4-FFF2-40B4-BE49-F238E27FC236}">
              <a16:creationId xmlns:a16="http://schemas.microsoft.com/office/drawing/2014/main" id="{85D91A99-0BA4-DE33-8E40-139F3A437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2bf27b1e1_0_158:notes">
            <a:extLst>
              <a:ext uri="{FF2B5EF4-FFF2-40B4-BE49-F238E27FC236}">
                <a16:creationId xmlns:a16="http://schemas.microsoft.com/office/drawing/2014/main" id="{ACF28356-9D62-2F97-B11E-ADA5BE450D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e2bf27b1e1_0_158:notes">
            <a:extLst>
              <a:ext uri="{FF2B5EF4-FFF2-40B4-BE49-F238E27FC236}">
                <a16:creationId xmlns:a16="http://schemas.microsoft.com/office/drawing/2014/main" id="{3901D341-AF1D-E2A9-BFEC-B86091F74A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08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88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2bf27b1e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e2bf27b1e1_0_121:notes"/>
          <p:cNvSpPr txBox="1">
            <a:spLocks noGrp="1"/>
          </p:cNvSpPr>
          <p:nvPr>
            <p:ph type="body" idx="1"/>
          </p:nvPr>
        </p:nvSpPr>
        <p:spPr>
          <a:xfrm>
            <a:off x="673788" y="5118726"/>
            <a:ext cx="5390305" cy="4849318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149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2bf27b1e1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2bf27b1e1_0_19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10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2bf27b1e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2bf27b1e1_0_7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Consigli</a:t>
            </a:r>
            <a:r>
              <a:rPr lang="it-CH" baseline="0" dirty="0"/>
              <a:t> di classe: importanza di avere degli scambi in quei momenti.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399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297651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1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1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297651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logo_cerchio_piccol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53" y="4804242"/>
            <a:ext cx="524655" cy="30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CH"/>
              <a:t>pag. </a:t>
            </a:r>
            <a:fld id="{67E7CC8C-9110-44F5-B1C4-1821A26568FD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64905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1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1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CH" smtClean="0"/>
              <a:pPr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0442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1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5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4297651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CH" smtClean="0"/>
              <a:pPr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5070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1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it-CH" smtClean="0"/>
              <a:pPr/>
              <a:t>‹N›</a:t>
            </a:fld>
            <a:endParaRPr lang="it-CH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  <p:sldLayoutId id="2147483660" r:id="rId6"/>
    <p:sldLayoutId id="2147483661" r:id="rId7"/>
    <p:sldLayoutId id="214748366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entamento.ch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i.ch/bacheca-secondari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rientamento.c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872596" y="1001765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 err="1"/>
              <a:t>Orientamento</a:t>
            </a:r>
            <a:r>
              <a:rPr lang="en" dirty="0"/>
              <a:t> in IV</a:t>
            </a:r>
            <a:endParaRPr dirty="0"/>
          </a:p>
        </p:txBody>
      </p:sp>
      <p:sp>
        <p:nvSpPr>
          <p:cNvPr id="54" name="Google Shape;54;p11"/>
          <p:cNvSpPr/>
          <p:nvPr/>
        </p:nvSpPr>
        <p:spPr>
          <a:xfrm>
            <a:off x="1264376" y="2054234"/>
            <a:ext cx="6712226" cy="214662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CasellaDiTesto 3"/>
          <p:cNvSpPr txBox="1"/>
          <p:nvPr/>
        </p:nvSpPr>
        <p:spPr>
          <a:xfrm>
            <a:off x="1264376" y="2604656"/>
            <a:ext cx="574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000" dirty="0">
                <a:solidFill>
                  <a:schemeClr val="accent2">
                    <a:lumMod val="75000"/>
                  </a:schemeClr>
                </a:solidFill>
                <a:latin typeface="Walter Turncoat" panose="020B0604020202020204" charset="0"/>
              </a:rPr>
              <a:t>Scuola media di Chiasso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248643" y="4065078"/>
            <a:ext cx="389535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it-CH" altLang="it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e Cantone Ticino</a:t>
            </a:r>
            <a:br>
              <a:rPr lang="it-CH" altLang="it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altLang="it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dell’educazione, della cultura e dello sport</a:t>
            </a:r>
            <a:br>
              <a:rPr lang="it-CH" altLang="it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altLang="it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Divisione della scuola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it-IT" altLang="it-CH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Ufficio dell’orientamento scolastico e professionale</a:t>
            </a:r>
            <a:endParaRPr lang="it-CH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8" name="Google Shape;641;p46"/>
          <p:cNvSpPr/>
          <p:nvPr/>
        </p:nvSpPr>
        <p:spPr>
          <a:xfrm>
            <a:off x="1507968" y="340395"/>
            <a:ext cx="6128064" cy="455629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CH" sz="1800" dirty="0">
                <a:solidFill>
                  <a:schemeClr val="bg1"/>
                </a:solidFill>
                <a:latin typeface="Walter Turncoat" panose="020B0604020202020204" charset="0"/>
              </a:rPr>
              <a:t>Tirocinio in azienda</a:t>
            </a:r>
            <a:endParaRPr sz="1800" dirty="0">
              <a:solidFill>
                <a:schemeClr val="bg1"/>
              </a:solidFill>
              <a:latin typeface="Walter Turncoat" panose="020B0604020202020204" charset="0"/>
            </a:endParaRPr>
          </a:p>
        </p:txBody>
      </p:sp>
      <p:sp>
        <p:nvSpPr>
          <p:cNvPr id="44" name="Rettangolo 43"/>
          <p:cNvSpPr/>
          <p:nvPr/>
        </p:nvSpPr>
        <p:spPr bwMode="auto">
          <a:xfrm>
            <a:off x="1549248" y="1064883"/>
            <a:ext cx="6073382" cy="594066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dirty="0">
                <a:solidFill>
                  <a:schemeClr val="tx1"/>
                </a:solidFill>
                <a:latin typeface="Walter Turncoat" panose="020B0604020202020204" charset="0"/>
              </a:rPr>
              <a:t>SPAI tecnica/artistica/del verde – CPC – SMT …</a:t>
            </a:r>
          </a:p>
        </p:txBody>
      </p:sp>
      <p:sp>
        <p:nvSpPr>
          <p:cNvPr id="46" name="Rettangolo 45"/>
          <p:cNvSpPr/>
          <p:nvPr/>
        </p:nvSpPr>
        <p:spPr bwMode="auto">
          <a:xfrm>
            <a:off x="1543194" y="1658949"/>
            <a:ext cx="6085490" cy="2936957"/>
          </a:xfrm>
          <a:prstGeom prst="rect">
            <a:avLst/>
          </a:prstGeom>
          <a:solidFill>
            <a:srgbClr val="FC755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it-CH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sz="1600" dirty="0">
                <a:solidFill>
                  <a:schemeClr val="tx1"/>
                </a:solidFill>
                <a:latin typeface="Walter Turncoat" panose="020B0604020202020204" charset="0"/>
              </a:rPr>
              <a:t>azienda formatrice:</a:t>
            </a:r>
          </a:p>
          <a:p>
            <a:pPr algn="ctr"/>
            <a:r>
              <a:rPr lang="it-CH" dirty="0">
                <a:solidFill>
                  <a:schemeClr val="tx1"/>
                </a:solidFill>
                <a:latin typeface="Walter Turncoat" panose="020B0604020202020204" charset="0"/>
              </a:rPr>
              <a:t>Conoscenze pratiche specifiche alla professione</a:t>
            </a:r>
          </a:p>
          <a:p>
            <a:pPr algn="ctr"/>
            <a:endParaRPr lang="it-CH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sz="1600" dirty="0">
                <a:solidFill>
                  <a:schemeClr val="tx1"/>
                </a:solidFill>
                <a:latin typeface="Walter Turncoat" panose="020B0604020202020204" charset="0"/>
              </a:rPr>
              <a:t>scuola professionale:</a:t>
            </a:r>
          </a:p>
          <a:p>
            <a:pPr algn="ctr"/>
            <a:r>
              <a:rPr lang="it-CH" dirty="0">
                <a:solidFill>
                  <a:schemeClr val="tx1"/>
                </a:solidFill>
                <a:latin typeface="Walter Turncoat" panose="020B0604020202020204" charset="0"/>
              </a:rPr>
              <a:t>Teoria applicata e cultura generale</a:t>
            </a:r>
          </a:p>
          <a:p>
            <a:pPr algn="ctr"/>
            <a:endParaRPr lang="it-CH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dirty="0">
                <a:solidFill>
                  <a:schemeClr val="tx1"/>
                </a:solidFill>
                <a:latin typeface="Walter Turncoat" panose="020B0604020202020204" charset="0"/>
              </a:rPr>
              <a:t>+ </a:t>
            </a:r>
            <a:r>
              <a:rPr lang="it-CH" sz="1600" dirty="0">
                <a:solidFill>
                  <a:schemeClr val="tx1"/>
                </a:solidFill>
                <a:latin typeface="Walter Turncoat" panose="020B0604020202020204" charset="0"/>
              </a:rPr>
              <a:t>corsi interaziendali</a:t>
            </a:r>
          </a:p>
          <a:p>
            <a:pPr algn="ctr"/>
            <a:endParaRPr lang="it-CH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firmare un contratto di tirocinio</a:t>
            </a:r>
          </a:p>
          <a:p>
            <a:pPr marL="36000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dirty="0">
              <a:solidFill>
                <a:schemeClr val="tx1"/>
              </a:solidFill>
              <a:latin typeface="Walter Turncoat" panose="020B0604020202020204" charset="0"/>
              <a:cs typeface="Aharoni" panose="02010803020104030203"/>
            </a:endParaRPr>
          </a:p>
        </p:txBody>
      </p:sp>
      <p:sp>
        <p:nvSpPr>
          <p:cNvPr id="42" name="Rettangolo 41"/>
          <p:cNvSpPr/>
          <p:nvPr/>
        </p:nvSpPr>
        <p:spPr>
          <a:xfrm rot="16200000">
            <a:off x="2487680" y="3794592"/>
            <a:ext cx="528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tx1"/>
                </a:solidFill>
              </a:rPr>
              <a:t>🔑</a:t>
            </a:r>
            <a:endParaRPr lang="it-CH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2000" y="146648"/>
            <a:ext cx="9156000" cy="857400"/>
          </a:xfrm>
        </p:spPr>
        <p:txBody>
          <a:bodyPr/>
          <a:lstStyle/>
          <a:p>
            <a:r>
              <a:rPr lang="it-CH" dirty="0"/>
              <a:t>Scuole d’arti e mestieri </a:t>
            </a:r>
          </a:p>
        </p:txBody>
      </p:sp>
      <p:sp>
        <p:nvSpPr>
          <p:cNvPr id="20" name="Rettangolo 19"/>
          <p:cNvSpPr/>
          <p:nvPr/>
        </p:nvSpPr>
        <p:spPr bwMode="auto">
          <a:xfrm>
            <a:off x="542839" y="1461507"/>
            <a:ext cx="3867237" cy="1857896"/>
          </a:xfrm>
          <a:prstGeom prst="rect">
            <a:avLst/>
          </a:prstGeom>
          <a:solidFill>
            <a:srgbClr val="FF993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6000" algn="ctr" defTabSz="685800" fontAlgn="base">
              <a:spcBef>
                <a:spcPct val="0"/>
              </a:spcBef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Operatore in automazione</a:t>
            </a:r>
          </a:p>
          <a:p>
            <a:pPr marL="36000" algn="ctr" defTabSz="685800" fontAlgn="base">
              <a:spcBef>
                <a:spcPct val="0"/>
              </a:spcBef>
              <a:buClr>
                <a:srgbClr val="CC3300"/>
              </a:buClr>
              <a:buSzPct val="120000"/>
            </a:pPr>
            <a:endParaRPr lang="it-CH" sz="1200" dirty="0">
              <a:solidFill>
                <a:schemeClr val="tx1"/>
              </a:solidFill>
              <a:latin typeface="Walter Turncoat" panose="020B0604020202020204" charset="0"/>
              <a:cs typeface="Aharoni" panose="02010803020104030203"/>
            </a:endParaRPr>
          </a:p>
          <a:p>
            <a:pPr marL="338138" lvl="4" indent="-338138" algn="ctr" defTabSz="685800" fontAlgn="base">
              <a:spcBef>
                <a:spcPct val="0"/>
              </a:spcBef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 Elettronico</a:t>
            </a:r>
          </a:p>
          <a:p>
            <a:pPr marL="338138" lvl="4" indent="-338138" algn="ctr" defTabSz="685800" fontAlgn="base">
              <a:spcBef>
                <a:spcPct val="0"/>
              </a:spcBef>
              <a:buClr>
                <a:srgbClr val="CC3300"/>
              </a:buClr>
              <a:buSzPct val="120000"/>
            </a:pPr>
            <a:endParaRPr lang="it-CH" sz="1200" dirty="0">
              <a:solidFill>
                <a:schemeClr val="tx1"/>
              </a:solidFill>
              <a:latin typeface="Walter Turncoat" panose="020B0604020202020204" charset="0"/>
              <a:cs typeface="Aharoni" panose="02010803020104030203"/>
            </a:endParaRPr>
          </a:p>
          <a:p>
            <a:pPr marL="338138" lvl="4" indent="-338138" algn="ctr" defTabSz="685800" fontAlgn="base">
              <a:spcBef>
                <a:spcPct val="0"/>
              </a:spcBef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 Progettista meccanico</a:t>
            </a:r>
          </a:p>
          <a:p>
            <a:pPr marL="338138" lvl="4" indent="-338138" algn="ctr" defTabSz="685800" fontAlgn="base">
              <a:spcBef>
                <a:spcPct val="0"/>
              </a:spcBef>
              <a:buClr>
                <a:srgbClr val="CC3300"/>
              </a:buClr>
              <a:buSzPct val="120000"/>
            </a:pPr>
            <a:endParaRPr lang="it-CH" sz="1200" dirty="0">
              <a:solidFill>
                <a:schemeClr val="tx1"/>
              </a:solidFill>
              <a:latin typeface="Walter Turncoat" panose="020B0604020202020204" charset="0"/>
              <a:cs typeface="Aharoni" panose="02010803020104030203"/>
            </a:endParaRPr>
          </a:p>
          <a:p>
            <a:pPr marL="338138" lvl="4" indent="-338138" algn="ctr" defTabSz="685800" fontAlgn="base">
              <a:spcBef>
                <a:spcPct val="0"/>
              </a:spcBef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 </a:t>
            </a:r>
            <a:r>
              <a:rPr lang="it-CH" sz="1200" dirty="0" err="1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Polimeccanico</a:t>
            </a:r>
            <a:endParaRPr lang="it-CH" sz="1200" dirty="0">
              <a:solidFill>
                <a:schemeClr val="tx1"/>
              </a:solidFill>
              <a:latin typeface="Walter Turncoat" panose="020B0604020202020204" charset="0"/>
              <a:cs typeface="Aharoni" panose="02010803020104030203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4629149" y="1452622"/>
            <a:ext cx="3924055" cy="1866303"/>
          </a:xfrm>
          <a:prstGeom prst="rect">
            <a:avLst/>
          </a:prstGeom>
          <a:solidFill>
            <a:srgbClr val="FF993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Disegnatore  Ing. Civile o Architettura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Elettronico multimediale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Informatico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Informatico degli edifici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Laboratorista</a:t>
            </a:r>
          </a:p>
        </p:txBody>
      </p:sp>
      <p:sp>
        <p:nvSpPr>
          <p:cNvPr id="24" name="Rettangolo 23"/>
          <p:cNvSpPr/>
          <p:nvPr/>
        </p:nvSpPr>
        <p:spPr bwMode="auto">
          <a:xfrm>
            <a:off x="542839" y="849031"/>
            <a:ext cx="3867480" cy="594066"/>
          </a:xfrm>
          <a:prstGeom prst="rect">
            <a:avLst/>
          </a:prstGeom>
          <a:solidFill>
            <a:srgbClr val="F8630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Rettangolo 24"/>
          <p:cNvSpPr/>
          <p:nvPr/>
        </p:nvSpPr>
        <p:spPr bwMode="auto">
          <a:xfrm>
            <a:off x="4629149" y="837452"/>
            <a:ext cx="3921365" cy="594066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61976" y="981385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latin typeface="Walter Turncoat" panose="020B0604020202020204" charset="0"/>
              </a:rPr>
              <a:t>SAMB - Bellinzona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4631074" y="1008528"/>
            <a:ext cx="392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latin typeface="Walter Turncoat" panose="020B0604020202020204" charset="0"/>
              </a:rPr>
              <a:t>SAMT - Trevano</a:t>
            </a:r>
          </a:p>
        </p:txBody>
      </p:sp>
      <p:sp>
        <p:nvSpPr>
          <p:cNvPr id="5123" name="CasellaDiTesto 5122"/>
          <p:cNvSpPr txBox="1"/>
          <p:nvPr/>
        </p:nvSpPr>
        <p:spPr>
          <a:xfrm>
            <a:off x="559286" y="1208202"/>
            <a:ext cx="3822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050" dirty="0">
                <a:solidFill>
                  <a:schemeClr val="bg1"/>
                </a:solidFill>
                <a:latin typeface="Walter Turncoat" panose="020B0604020202020204" charset="0"/>
              </a:rPr>
              <a:t>AFC + MP</a:t>
            </a:r>
          </a:p>
        </p:txBody>
      </p:sp>
      <p:sp>
        <p:nvSpPr>
          <p:cNvPr id="5124" name="CasellaDiTesto 5123"/>
          <p:cNvSpPr txBox="1"/>
          <p:nvPr/>
        </p:nvSpPr>
        <p:spPr>
          <a:xfrm>
            <a:off x="4627224" y="1210451"/>
            <a:ext cx="392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050" dirty="0">
                <a:solidFill>
                  <a:schemeClr val="bg1"/>
                </a:solidFill>
                <a:latin typeface="Walter Turncoat" panose="020B0604020202020204" charset="0"/>
              </a:rPr>
              <a:t>AFC + MP</a:t>
            </a:r>
          </a:p>
        </p:txBody>
      </p:sp>
      <p:sp>
        <p:nvSpPr>
          <p:cNvPr id="31" name="Rettangolo 30"/>
          <p:cNvSpPr/>
          <p:nvPr/>
        </p:nvSpPr>
        <p:spPr>
          <a:xfrm rot="16200000">
            <a:off x="1359960" y="3968209"/>
            <a:ext cx="336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000" dirty="0">
                <a:solidFill>
                  <a:srgbClr val="FFC000"/>
                </a:solidFill>
              </a:rPr>
              <a:t>🔑</a:t>
            </a:r>
            <a:endParaRPr lang="it-CH" sz="4000" dirty="0">
              <a:solidFill>
                <a:srgbClr val="FFC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819760" y="3489315"/>
            <a:ext cx="301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600" dirty="0">
                <a:solidFill>
                  <a:schemeClr val="bg1"/>
                </a:solidFill>
                <a:latin typeface="Walter Turncoat" panose="020B0604020202020204" charset="0"/>
              </a:rPr>
              <a:t>Numero chiuso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819760" y="3981746"/>
            <a:ext cx="2894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600" dirty="0">
                <a:solidFill>
                  <a:schemeClr val="bg1"/>
                </a:solidFill>
                <a:latin typeface="Walter Turncoat" panose="020B0604020202020204" charset="0"/>
              </a:rPr>
              <a:t>Requisiti scolastici</a:t>
            </a:r>
          </a:p>
        </p:txBody>
      </p:sp>
      <p:sp>
        <p:nvSpPr>
          <p:cNvPr id="38" name="Google Shape;714;p47"/>
          <p:cNvSpPr/>
          <p:nvPr/>
        </p:nvSpPr>
        <p:spPr>
          <a:xfrm>
            <a:off x="1249464" y="3368697"/>
            <a:ext cx="485923" cy="396812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49464" y="4552573"/>
            <a:ext cx="3132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Esame attitudinale e graduatoria</a:t>
            </a:r>
            <a:endParaRPr lang="it-CH" dirty="0"/>
          </a:p>
        </p:txBody>
      </p:sp>
      <p:sp>
        <p:nvSpPr>
          <p:cNvPr id="8" name="Rettangolo 7"/>
          <p:cNvSpPr/>
          <p:nvPr/>
        </p:nvSpPr>
        <p:spPr>
          <a:xfrm>
            <a:off x="2272145" y="4756727"/>
            <a:ext cx="637310" cy="386748"/>
          </a:xfrm>
          <a:prstGeom prst="rect">
            <a:avLst/>
          </a:prstGeom>
          <a:solidFill>
            <a:srgbClr val="1D1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0" name="Parentesi graffa aperta 9"/>
          <p:cNvSpPr/>
          <p:nvPr/>
        </p:nvSpPr>
        <p:spPr>
          <a:xfrm>
            <a:off x="4185588" y="3466839"/>
            <a:ext cx="1026586" cy="1371035"/>
          </a:xfrm>
          <a:prstGeom prst="leftBrace">
            <a:avLst>
              <a:gd name="adj1" fmla="val 8333"/>
              <a:gd name="adj2" fmla="val 50695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9" name="CasellaDiTesto 38"/>
          <p:cNvSpPr txBox="1"/>
          <p:nvPr/>
        </p:nvSpPr>
        <p:spPr>
          <a:xfrm>
            <a:off x="4923073" y="3567582"/>
            <a:ext cx="37253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solidFill>
                  <a:schemeClr val="bg1"/>
                </a:solidFill>
                <a:latin typeface="Walter Turncoat" panose="020B0604020202020204" charset="0"/>
              </a:rPr>
              <a:t>Licenza di scuola media</a:t>
            </a:r>
          </a:p>
          <a:p>
            <a:endParaRPr lang="it-CH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r>
              <a:rPr lang="it-CH" dirty="0">
                <a:solidFill>
                  <a:schemeClr val="bg1"/>
                </a:solidFill>
                <a:latin typeface="Walter Turncoat" panose="020B0604020202020204" charset="0"/>
              </a:rPr>
              <a:t>Media generale </a:t>
            </a:r>
            <a:r>
              <a:rPr lang="it-CH" sz="1800" u="sng" dirty="0">
                <a:solidFill>
                  <a:schemeClr val="bg1"/>
                </a:solidFill>
                <a:latin typeface="Walter Turncoat" panose="020B0604020202020204" charset="0"/>
              </a:rPr>
              <a:t>4,44</a:t>
            </a:r>
          </a:p>
          <a:p>
            <a:endParaRPr lang="it-CH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r>
              <a:rPr lang="it-CH" dirty="0">
                <a:solidFill>
                  <a:schemeClr val="bg1"/>
                </a:solidFill>
                <a:latin typeface="Walter Turncoat" panose="020B0604020202020204" charset="0"/>
              </a:rPr>
              <a:t>Al massimo 1 </a:t>
            </a:r>
            <a:r>
              <a:rPr lang="it-CH" dirty="0" err="1">
                <a:solidFill>
                  <a:schemeClr val="bg1"/>
                </a:solidFill>
                <a:latin typeface="Walter Turncoat" panose="020B0604020202020204" charset="0"/>
              </a:rPr>
              <a:t>insuff</a:t>
            </a:r>
            <a:r>
              <a:rPr lang="it-CH" dirty="0">
                <a:solidFill>
                  <a:schemeClr val="bg1"/>
                </a:solidFill>
                <a:latin typeface="Walter Turncoat" panose="020B0604020202020204" charset="0"/>
              </a:rPr>
              <a:t>, non inferiore al 3</a:t>
            </a:r>
          </a:p>
        </p:txBody>
      </p:sp>
      <p:sp>
        <p:nvSpPr>
          <p:cNvPr id="40" name="Google Shape;641;p46"/>
          <p:cNvSpPr/>
          <p:nvPr/>
        </p:nvSpPr>
        <p:spPr>
          <a:xfrm>
            <a:off x="1492425" y="221003"/>
            <a:ext cx="6128064" cy="455629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 dirty="0">
              <a:solidFill>
                <a:schemeClr val="bg1"/>
              </a:solidFill>
              <a:latin typeface="Walter Turnco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3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2000" y="146648"/>
            <a:ext cx="9156000" cy="857400"/>
          </a:xfrm>
        </p:spPr>
        <p:txBody>
          <a:bodyPr/>
          <a:lstStyle/>
          <a:p>
            <a:r>
              <a:rPr lang="it-CH" dirty="0"/>
              <a:t>Scuole d’arti e mestieri </a:t>
            </a:r>
          </a:p>
        </p:txBody>
      </p:sp>
      <p:sp>
        <p:nvSpPr>
          <p:cNvPr id="26" name="Rettangolo 25"/>
          <p:cNvSpPr/>
          <p:nvPr/>
        </p:nvSpPr>
        <p:spPr bwMode="auto">
          <a:xfrm>
            <a:off x="438150" y="883015"/>
            <a:ext cx="8236615" cy="594066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45453" y="923300"/>
            <a:ext cx="821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latin typeface="Walter Turncoat" panose="020B0604020202020204" charset="0"/>
              </a:rPr>
              <a:t>SAMS – Sartoria</a:t>
            </a:r>
          </a:p>
          <a:p>
            <a:pPr algn="ctr"/>
            <a:r>
              <a:rPr lang="it-CH" b="1" dirty="0" err="1">
                <a:latin typeface="Walter Turncoat" panose="020B0604020202020204" charset="0"/>
              </a:rPr>
              <a:t>Biasca</a:t>
            </a:r>
            <a:r>
              <a:rPr lang="it-CH" b="1" dirty="0">
                <a:latin typeface="Walter Turncoat" panose="020B0604020202020204" charset="0"/>
              </a:rPr>
              <a:t> e </a:t>
            </a:r>
            <a:r>
              <a:rPr lang="it-CH" b="1" dirty="0" err="1">
                <a:latin typeface="Walter Turncoat" panose="020B0604020202020204" charset="0"/>
              </a:rPr>
              <a:t>Viganello</a:t>
            </a:r>
            <a:endParaRPr lang="it-CH" b="1" dirty="0">
              <a:latin typeface="Walter Turncoat" panose="020B060402020202020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72145" y="4756727"/>
            <a:ext cx="637310" cy="386748"/>
          </a:xfrm>
          <a:prstGeom prst="rect">
            <a:avLst/>
          </a:prstGeom>
          <a:solidFill>
            <a:srgbClr val="1D1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0" name="Rettangolo 29"/>
          <p:cNvSpPr/>
          <p:nvPr/>
        </p:nvSpPr>
        <p:spPr bwMode="auto">
          <a:xfrm>
            <a:off x="3225517" y="1487042"/>
            <a:ext cx="2658047" cy="3350832"/>
          </a:xfrm>
          <a:prstGeom prst="rect">
            <a:avLst/>
          </a:prstGeom>
          <a:solidFill>
            <a:srgbClr val="FF993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t" anchorCtr="0" compatLnSpc="1">
            <a:prstTxWarp prst="textNoShape">
              <a:avLst/>
            </a:prstTxWarp>
          </a:bodyPr>
          <a:lstStyle/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200" dirty="0">
              <a:solidFill>
                <a:schemeClr val="tx1"/>
              </a:solidFill>
              <a:latin typeface="Walter Turncoat" panose="020B0604020202020204" charset="0"/>
              <a:cs typeface="Aharoni" panose="02010803020104030203"/>
            </a:endParaRP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Creatore 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d’abbigliamento da donna 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b="1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AFC</a:t>
            </a:r>
          </a:p>
          <a:p>
            <a:pPr marL="338138" indent="-338138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050" dirty="0"/>
          </a:p>
        </p:txBody>
      </p:sp>
      <p:sp>
        <p:nvSpPr>
          <p:cNvPr id="32" name="Rettangolo 31"/>
          <p:cNvSpPr/>
          <p:nvPr/>
        </p:nvSpPr>
        <p:spPr bwMode="auto">
          <a:xfrm>
            <a:off x="6043505" y="1476165"/>
            <a:ext cx="2631261" cy="3350832"/>
          </a:xfrm>
          <a:prstGeom prst="rect">
            <a:avLst/>
          </a:prstGeom>
          <a:solidFill>
            <a:srgbClr val="FF993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t" anchorCtr="0" compatLnSpc="1">
            <a:prstTxWarp prst="textNoShape">
              <a:avLst/>
            </a:prstTxWarp>
          </a:bodyPr>
          <a:lstStyle/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200" dirty="0">
              <a:solidFill>
                <a:schemeClr val="tx1"/>
              </a:solidFill>
              <a:latin typeface="Walter Turncoat" panose="020B0604020202020204" charset="0"/>
              <a:cs typeface="Aharoni" panose="02010803020104030203"/>
            </a:endParaRP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Addetto  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alla cucitura 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b="1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CFP</a:t>
            </a:r>
          </a:p>
          <a:p>
            <a:pPr marL="338138" indent="-338138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050" dirty="0"/>
          </a:p>
        </p:txBody>
      </p:sp>
      <p:sp>
        <p:nvSpPr>
          <p:cNvPr id="23" name="Rettangolo 22"/>
          <p:cNvSpPr/>
          <p:nvPr/>
        </p:nvSpPr>
        <p:spPr bwMode="auto">
          <a:xfrm>
            <a:off x="438149" y="1487043"/>
            <a:ext cx="2605151" cy="3350832"/>
          </a:xfrm>
          <a:prstGeom prst="rect">
            <a:avLst/>
          </a:prstGeom>
          <a:solidFill>
            <a:srgbClr val="FF993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t" anchorCtr="0" compatLnSpc="1">
            <a:prstTxWarp prst="textNoShape">
              <a:avLst/>
            </a:prstTxWarp>
          </a:bodyPr>
          <a:lstStyle/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200" dirty="0">
              <a:solidFill>
                <a:schemeClr val="tx1"/>
              </a:solidFill>
              <a:latin typeface="Walter Turncoat" panose="020B0604020202020204" charset="0"/>
              <a:cs typeface="Aharoni" panose="02010803020104030203"/>
            </a:endParaRP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Creatore 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d’abbigliamento da donna 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b="1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AFC + MP1</a:t>
            </a:r>
          </a:p>
          <a:p>
            <a:pPr marL="36000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  <a:cs typeface="Aharoni" panose="02010803020104030203"/>
              </a:rPr>
              <a:t> </a:t>
            </a:r>
            <a:endParaRPr lang="it-CH" sz="105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620366" y="3073616"/>
            <a:ext cx="22873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Licenza di scuola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Media generale </a:t>
            </a:r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4,44</a:t>
            </a:r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Al massimo 1 </a:t>
            </a:r>
            <a:r>
              <a:rPr lang="it-CH" sz="1200" dirty="0" err="1">
                <a:solidFill>
                  <a:schemeClr val="tx1"/>
                </a:solidFill>
                <a:latin typeface="Walter Turncoat" panose="020B0604020202020204" charset="0"/>
              </a:rPr>
              <a:t>insuff</a:t>
            </a: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, non inferiore al 3</a:t>
            </a:r>
          </a:p>
        </p:txBody>
      </p:sp>
      <p:sp>
        <p:nvSpPr>
          <p:cNvPr id="6" name="Rettangolo 5"/>
          <p:cNvSpPr/>
          <p:nvPr/>
        </p:nvSpPr>
        <p:spPr>
          <a:xfrm>
            <a:off x="597689" y="4390522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Esame attitudinale e graduatoria</a:t>
            </a:r>
            <a:endParaRPr lang="it-CH" dirty="0"/>
          </a:p>
        </p:txBody>
      </p:sp>
      <p:sp>
        <p:nvSpPr>
          <p:cNvPr id="33" name="Rettangolo 32"/>
          <p:cNvSpPr/>
          <p:nvPr/>
        </p:nvSpPr>
        <p:spPr>
          <a:xfrm>
            <a:off x="597689" y="4040318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Numero chiuso</a:t>
            </a:r>
            <a:endParaRPr lang="it-CH" dirty="0"/>
          </a:p>
        </p:txBody>
      </p:sp>
      <p:sp>
        <p:nvSpPr>
          <p:cNvPr id="38" name="Google Shape;714;p47"/>
          <p:cNvSpPr/>
          <p:nvPr/>
        </p:nvSpPr>
        <p:spPr>
          <a:xfrm>
            <a:off x="3573976" y="4061827"/>
            <a:ext cx="278961" cy="264757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97689" y="2696373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Requisiti scolastici</a:t>
            </a:r>
            <a:endParaRPr lang="it-CH" dirty="0"/>
          </a:p>
        </p:txBody>
      </p:sp>
      <p:sp>
        <p:nvSpPr>
          <p:cNvPr id="31" name="Rettangolo 30"/>
          <p:cNvSpPr/>
          <p:nvPr/>
        </p:nvSpPr>
        <p:spPr>
          <a:xfrm rot="16200000">
            <a:off x="3366146" y="2760496"/>
            <a:ext cx="19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FFC000"/>
                </a:solidFill>
              </a:rPr>
              <a:t>🔑</a:t>
            </a:r>
            <a:endParaRPr lang="it-CH" sz="2800" dirty="0">
              <a:solidFill>
                <a:srgbClr val="FFC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385458" y="3180359"/>
            <a:ext cx="228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Licenza di scuola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Media generale </a:t>
            </a:r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4,00</a:t>
            </a:r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6227875" y="3180359"/>
            <a:ext cx="22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Assolvimento della scolarità obbligatoria</a:t>
            </a:r>
          </a:p>
        </p:txBody>
      </p:sp>
      <p:sp>
        <p:nvSpPr>
          <p:cNvPr id="41" name="Google Shape;641;p46"/>
          <p:cNvSpPr/>
          <p:nvPr/>
        </p:nvSpPr>
        <p:spPr>
          <a:xfrm>
            <a:off x="1492425" y="221003"/>
            <a:ext cx="6128064" cy="455629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 dirty="0">
              <a:solidFill>
                <a:schemeClr val="bg1"/>
              </a:solidFill>
              <a:latin typeface="Walter Turnco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9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829" y="266777"/>
            <a:ext cx="9156000" cy="857400"/>
          </a:xfrm>
        </p:spPr>
        <p:txBody>
          <a:bodyPr/>
          <a:lstStyle/>
          <a:p>
            <a:r>
              <a:rPr lang="it-CH" sz="2400" dirty="0"/>
              <a:t>Scuola media di commercio e scuola per sportivi d’élite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1331640" y="827652"/>
            <a:ext cx="1134126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Rettangolo 19"/>
          <p:cNvSpPr/>
          <p:nvPr/>
        </p:nvSpPr>
        <p:spPr bwMode="auto">
          <a:xfrm>
            <a:off x="616161" y="1858538"/>
            <a:ext cx="3641513" cy="2795692"/>
          </a:xfrm>
          <a:prstGeom prst="rect">
            <a:avLst/>
          </a:prstGeom>
          <a:solidFill>
            <a:srgbClr val="FF99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350" b="1" dirty="0">
              <a:solidFill>
                <a:schemeClr val="tx1"/>
              </a:solidFill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616160" y="1043601"/>
            <a:ext cx="7925516" cy="813925"/>
          </a:xfrm>
          <a:prstGeom prst="rect">
            <a:avLst/>
          </a:prstGeom>
          <a:solidFill>
            <a:srgbClr val="FF6600"/>
          </a:solidFill>
          <a:ln/>
          <a:effectLst>
            <a:outerShdw blurRad="40000" dist="23000" dir="5400000" rotWithShape="0">
              <a:srgbClr val="FF66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35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36354" y="1191837"/>
            <a:ext cx="791753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600" b="1" dirty="0">
                <a:latin typeface="Walter Turncoat" panose="020B0604020202020204" charset="0"/>
              </a:rPr>
              <a:t>Scuola media di commercio SMC e</a:t>
            </a:r>
          </a:p>
          <a:p>
            <a:pPr algn="ctr"/>
            <a:r>
              <a:rPr lang="it-CH" sz="1600" b="1" dirty="0">
                <a:latin typeface="Walter Turncoat" panose="020B0604020202020204" charset="0"/>
              </a:rPr>
              <a:t>SPSE (criteri sportivi/artistici)</a:t>
            </a:r>
          </a:p>
          <a:p>
            <a:pPr algn="ctr"/>
            <a:endParaRPr lang="it-CH" sz="1050" b="1" dirty="0"/>
          </a:p>
        </p:txBody>
      </p:sp>
      <p:sp>
        <p:nvSpPr>
          <p:cNvPr id="3" name="Rettangolo 2"/>
          <p:cNvSpPr/>
          <p:nvPr/>
        </p:nvSpPr>
        <p:spPr bwMode="auto">
          <a:xfrm>
            <a:off x="4766495" y="1858539"/>
            <a:ext cx="3767203" cy="2780302"/>
          </a:xfrm>
          <a:prstGeom prst="rect">
            <a:avLst/>
          </a:prstGeom>
          <a:solidFill>
            <a:srgbClr val="FF99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8680" y="2206898"/>
            <a:ext cx="40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latin typeface="Walter Turncoat" panose="020B0604020202020204" charset="0"/>
              </a:rPr>
              <a:t>Percorso AFC (3)</a:t>
            </a:r>
          </a:p>
          <a:p>
            <a:pPr algn="ctr"/>
            <a:r>
              <a:rPr lang="it-CH" dirty="0">
                <a:latin typeface="Walter Turncoat" panose="020B0604020202020204" charset="0"/>
              </a:rPr>
              <a:t>Impiegato di commercio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18244" y="1894560"/>
            <a:ext cx="3926692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CH" b="1" dirty="0">
              <a:latin typeface="Walter Turncoat" panose="020B0604020202020204" charset="0"/>
            </a:endParaRPr>
          </a:p>
          <a:p>
            <a:pPr algn="ctr"/>
            <a:r>
              <a:rPr lang="it-CH" b="1" dirty="0">
                <a:latin typeface="Walter Turncoat" panose="020B0604020202020204" charset="0"/>
              </a:rPr>
              <a:t>Percorso AFC + MP1 (3+1)</a:t>
            </a:r>
          </a:p>
          <a:p>
            <a:pPr algn="ctr"/>
            <a:r>
              <a:rPr lang="it-CH" dirty="0">
                <a:latin typeface="Walter Turncoat" panose="020B0604020202020204" charset="0"/>
              </a:rPr>
              <a:t>Impiegato di commercio </a:t>
            </a:r>
          </a:p>
          <a:p>
            <a:pPr algn="ctr"/>
            <a:r>
              <a:rPr lang="it-CH" dirty="0">
                <a:latin typeface="Walter Turncoat" panose="020B0604020202020204" charset="0"/>
              </a:rPr>
              <a:t>con maturità professionale </a:t>
            </a:r>
          </a:p>
          <a:p>
            <a:pPr algn="ctr"/>
            <a:endParaRPr lang="it-CH" sz="1050" b="1" dirty="0"/>
          </a:p>
        </p:txBody>
      </p:sp>
      <p:sp>
        <p:nvSpPr>
          <p:cNvPr id="19" name="Rettangolo 18"/>
          <p:cNvSpPr/>
          <p:nvPr/>
        </p:nvSpPr>
        <p:spPr>
          <a:xfrm>
            <a:off x="2272145" y="4756727"/>
            <a:ext cx="637310" cy="386748"/>
          </a:xfrm>
          <a:prstGeom prst="rect">
            <a:avLst/>
          </a:prstGeom>
          <a:solidFill>
            <a:srgbClr val="1D1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2" name="Google Shape;641;p46"/>
          <p:cNvSpPr/>
          <p:nvPr/>
        </p:nvSpPr>
        <p:spPr>
          <a:xfrm>
            <a:off x="193964" y="221003"/>
            <a:ext cx="8857672" cy="56854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 dirty="0">
              <a:solidFill>
                <a:schemeClr val="bg1"/>
              </a:solidFill>
              <a:latin typeface="Walter Turncoat" panose="020B060402020202020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76299" y="3330791"/>
            <a:ext cx="33813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Licenza di scuola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Media generale </a:t>
            </a:r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4,20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sz="900" u="sng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u="sng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Eventuale test di ammissione</a:t>
            </a:r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16161" y="3001173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Requisiti scolastici</a:t>
            </a:r>
            <a:endParaRPr lang="it-CH" dirty="0"/>
          </a:p>
        </p:txBody>
      </p:sp>
      <p:sp>
        <p:nvSpPr>
          <p:cNvPr id="26" name="Rettangolo 25"/>
          <p:cNvSpPr/>
          <p:nvPr/>
        </p:nvSpPr>
        <p:spPr>
          <a:xfrm rot="16200000">
            <a:off x="3384618" y="3065296"/>
            <a:ext cx="19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FFC000"/>
                </a:solidFill>
              </a:rPr>
              <a:t>🔑</a:t>
            </a:r>
            <a:endParaRPr lang="it-CH" sz="2800" dirty="0">
              <a:solidFill>
                <a:srgbClr val="FFC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832139" y="3330791"/>
            <a:ext cx="3578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Licenza di scuola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Media generale </a:t>
            </a:r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4,44</a:t>
            </a:r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Al massimo 1 </a:t>
            </a:r>
            <a:r>
              <a:rPr lang="it-CH" sz="1200" dirty="0" err="1">
                <a:solidFill>
                  <a:schemeClr val="tx1"/>
                </a:solidFill>
                <a:latin typeface="Walter Turncoat" panose="020B0604020202020204" charset="0"/>
              </a:rPr>
              <a:t>insuff</a:t>
            </a: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, non inferiore al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Nessun test di ammissione possibile</a:t>
            </a:r>
          </a:p>
          <a:p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1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2272145" y="4756727"/>
            <a:ext cx="637310" cy="386748"/>
          </a:xfrm>
          <a:prstGeom prst="rect">
            <a:avLst/>
          </a:prstGeom>
          <a:solidFill>
            <a:srgbClr val="1D1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9390"/>
            <a:ext cx="9156000" cy="857400"/>
          </a:xfrm>
        </p:spPr>
        <p:txBody>
          <a:bodyPr/>
          <a:lstStyle/>
          <a:p>
            <a:r>
              <a:rPr lang="it-CH" dirty="0"/>
              <a:t>Centro scolastico per le industrie artistiche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1331640" y="360927"/>
            <a:ext cx="1134126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620367" y="624261"/>
            <a:ext cx="7917538" cy="59406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82312">
                <a:srgbClr val="FFC000"/>
              </a:gs>
              <a:gs pos="46000">
                <a:srgbClr val="FF6600"/>
              </a:gs>
              <a:gs pos="56000">
                <a:srgbClr val="FFC000"/>
              </a:gs>
              <a:gs pos="100000">
                <a:srgbClr val="FFC000"/>
              </a:gs>
            </a:gsLst>
            <a:lin ang="0" scaled="1"/>
            <a:tileRect/>
          </a:gra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endParaRPr lang="it-CH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811247" y="762795"/>
            <a:ext cx="167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800" b="1" dirty="0">
                <a:solidFill>
                  <a:schemeClr val="bg1"/>
                </a:solidFill>
                <a:latin typeface="Walter Turncoat" panose="020B0604020202020204" charset="0"/>
              </a:rPr>
              <a:t>CSIA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20367" y="1218327"/>
            <a:ext cx="3932584" cy="3808735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Scuola professionale a tempo pieno per: </a:t>
            </a:r>
          </a:p>
          <a:p>
            <a:pPr algn="ctr"/>
            <a:endParaRPr lang="it-CH" sz="1050" b="1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Disegnatore Architettura d’interni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Grafico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Interactive media designer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Decoratore 3D 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Pittore di scenari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Creatore di tessuti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Tecnologo tessile</a:t>
            </a: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91149" y="1216533"/>
            <a:ext cx="3746755" cy="380873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CH" sz="1050" b="1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Scuola di cultura generale</a:t>
            </a:r>
          </a:p>
          <a:p>
            <a:pPr algn="ctr"/>
            <a:endParaRPr lang="it-CH" sz="1050" b="1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b="1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b="1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b="1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b="1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b="1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81628" y="2751568"/>
            <a:ext cx="22850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050" dirty="0">
                <a:solidFill>
                  <a:schemeClr val="bg1"/>
                </a:solidFill>
                <a:latin typeface="Walter Turncoat" panose="020B0604020202020204" charset="0"/>
              </a:rPr>
              <a:t>AFC + Maturità Professionale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64224" y="2063613"/>
            <a:ext cx="29337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Certificato di scuola specializzata 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Maturità specializzata artistica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Maturità artistica cantonale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76300" y="4078708"/>
            <a:ext cx="3495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Licenza di scuola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Media generale </a:t>
            </a:r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4,44</a:t>
            </a:r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Al massimo 1 </a:t>
            </a:r>
            <a:r>
              <a:rPr lang="it-CH" sz="1200" dirty="0" err="1">
                <a:solidFill>
                  <a:schemeClr val="tx1"/>
                </a:solidFill>
                <a:latin typeface="Walter Turncoat" panose="020B0604020202020204" charset="0"/>
              </a:rPr>
              <a:t>insuff</a:t>
            </a: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, non inferiore al 3</a:t>
            </a:r>
          </a:p>
          <a:p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20366" y="3744295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Requisiti scolastici</a:t>
            </a:r>
            <a:endParaRPr lang="it-CH" dirty="0"/>
          </a:p>
        </p:txBody>
      </p:sp>
      <p:sp>
        <p:nvSpPr>
          <p:cNvPr id="23" name="Rettangolo 22"/>
          <p:cNvSpPr/>
          <p:nvPr/>
        </p:nvSpPr>
        <p:spPr>
          <a:xfrm rot="16200000">
            <a:off x="3443080" y="3779137"/>
            <a:ext cx="19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FFC000"/>
                </a:solidFill>
              </a:rPr>
              <a:t>🔑</a:t>
            </a:r>
            <a:endParaRPr lang="it-CH" sz="2800" dirty="0">
              <a:solidFill>
                <a:srgbClr val="FFC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53353" y="796262"/>
            <a:ext cx="286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solidFill>
                  <a:schemeClr val="tx1"/>
                </a:solidFill>
                <a:latin typeface="Walter Turncoat" panose="020B0604020202020204" charset="0"/>
              </a:rPr>
              <a:t>Scuola di arte applicata SAA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231220" y="788305"/>
            <a:ext cx="286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solidFill>
                  <a:schemeClr val="tx1"/>
                </a:solidFill>
                <a:latin typeface="Walter Turncoat" panose="020B0604020202020204" charset="0"/>
              </a:rPr>
              <a:t>Scuola cantonale d’arte SCA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19231" y="3375726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Prova tecnico-artistica per graduatoria</a:t>
            </a:r>
            <a:endParaRPr lang="it-CH" dirty="0"/>
          </a:p>
        </p:txBody>
      </p:sp>
      <p:sp>
        <p:nvSpPr>
          <p:cNvPr id="28" name="Rettangolo 27"/>
          <p:cNvSpPr/>
          <p:nvPr/>
        </p:nvSpPr>
        <p:spPr>
          <a:xfrm>
            <a:off x="619231" y="3024849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Numero chiuso</a:t>
            </a:r>
            <a:endParaRPr lang="it-CH" dirty="0"/>
          </a:p>
        </p:txBody>
      </p:sp>
      <p:sp>
        <p:nvSpPr>
          <p:cNvPr id="29" name="Google Shape;714;p47"/>
          <p:cNvSpPr/>
          <p:nvPr/>
        </p:nvSpPr>
        <p:spPr>
          <a:xfrm>
            <a:off x="3524033" y="3038630"/>
            <a:ext cx="278961" cy="264757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080000" y="4058669"/>
            <a:ext cx="3206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Media generale </a:t>
            </a:r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4,65</a:t>
            </a:r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Al massimo 1 insufficienza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Almeno 4,5 in italiano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  <p:sp>
        <p:nvSpPr>
          <p:cNvPr id="31" name="Google Shape;641;p46"/>
          <p:cNvSpPr/>
          <p:nvPr/>
        </p:nvSpPr>
        <p:spPr>
          <a:xfrm>
            <a:off x="620367" y="127103"/>
            <a:ext cx="7917537" cy="455629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gradFill>
            <a:gsLst>
              <a:gs pos="26000">
                <a:srgbClr val="FF0000"/>
              </a:gs>
              <a:gs pos="72000">
                <a:srgbClr val="FFFF00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 dirty="0">
              <a:solidFill>
                <a:schemeClr val="bg1"/>
              </a:solidFill>
              <a:latin typeface="Walter Turnco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6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2272145" y="4756727"/>
            <a:ext cx="637310" cy="386748"/>
          </a:xfrm>
          <a:prstGeom prst="rect">
            <a:avLst/>
          </a:prstGeom>
          <a:solidFill>
            <a:srgbClr val="1D1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025" y="284484"/>
            <a:ext cx="9156000" cy="857400"/>
          </a:xfrm>
        </p:spPr>
        <p:txBody>
          <a:bodyPr/>
          <a:lstStyle/>
          <a:p>
            <a:r>
              <a:rPr lang="it-CH" sz="2400" dirty="0"/>
              <a:t>Scuola specializzata per le professioni sociosanitarie</a:t>
            </a:r>
          </a:p>
        </p:txBody>
      </p:sp>
      <p:sp>
        <p:nvSpPr>
          <p:cNvPr id="24" name="Rettangolo 23"/>
          <p:cNvSpPr/>
          <p:nvPr/>
        </p:nvSpPr>
        <p:spPr bwMode="auto">
          <a:xfrm>
            <a:off x="665565" y="1033254"/>
            <a:ext cx="7822649" cy="594066"/>
          </a:xfrm>
          <a:prstGeom prst="rect">
            <a:avLst/>
          </a:prstGeom>
          <a:gradFill>
            <a:gsLst>
              <a:gs pos="26000">
                <a:srgbClr val="FF6600"/>
              </a:gs>
              <a:gs pos="72000">
                <a:srgbClr val="FFFF00"/>
              </a:gs>
            </a:gsLst>
            <a:lin ang="0" scaled="1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34529" rIns="0" bIns="34529" numCol="1" rtlCol="0" anchor="ctr" anchorCtr="0" compatLnSpc="1">
            <a:prstTxWarp prst="textNoShape">
              <a:avLst/>
            </a:prstTxWarp>
          </a:bodyPr>
          <a:lstStyle/>
          <a:p>
            <a:pPr marL="338138" indent="-338138" algn="ctr" defTabSz="685800" fontAlgn="base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</a:pPr>
            <a:r>
              <a:rPr lang="it-CH" sz="1800" b="1" dirty="0">
                <a:solidFill>
                  <a:schemeClr val="tx1"/>
                </a:solidFill>
                <a:latin typeface="Walter Turncoat" panose="020B0604020202020204" charset="0"/>
              </a:rPr>
              <a:t>SSPSS</a:t>
            </a:r>
            <a:endParaRPr lang="it-CH" sz="1600" b="1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6082" y="1627320"/>
            <a:ext cx="3721951" cy="3231654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CH" sz="1200" b="1" dirty="0">
                <a:solidFill>
                  <a:schemeClr val="tx1"/>
                </a:solidFill>
                <a:latin typeface="Walter Turncoat" panose="020B0604020202020204" charset="0"/>
              </a:rPr>
              <a:t> </a:t>
            </a:r>
          </a:p>
          <a:p>
            <a:pPr algn="ctr"/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r>
              <a:rPr lang="it-CH" sz="1100" dirty="0">
                <a:solidFill>
                  <a:schemeClr val="tx1"/>
                </a:solidFill>
                <a:latin typeface="Walter Turncoat" panose="020B0604020202020204" charset="0"/>
              </a:rPr>
              <a:t>Operatore sociosanitario (OSS)</a:t>
            </a:r>
          </a:p>
          <a:p>
            <a:r>
              <a:rPr lang="it-CH" sz="1100" dirty="0">
                <a:solidFill>
                  <a:schemeClr val="tx1"/>
                </a:solidFill>
                <a:latin typeface="Walter Turncoat" panose="020B0604020202020204" charset="0"/>
              </a:rPr>
              <a:t>Operatore socioassistenziale (OSA) infanzia</a:t>
            </a:r>
          </a:p>
          <a:p>
            <a:r>
              <a:rPr lang="it-CH" sz="1100" dirty="0">
                <a:solidFill>
                  <a:schemeClr val="tx1"/>
                </a:solidFill>
                <a:latin typeface="Walter Turncoat" panose="020B0604020202020204" charset="0"/>
              </a:rPr>
              <a:t>Operatore socioassistenziale (OSA) disabilità</a:t>
            </a:r>
          </a:p>
          <a:p>
            <a:pPr algn="ctr"/>
            <a:endParaRPr lang="it-CH" sz="8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1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1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1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1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1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12142" y="1627320"/>
            <a:ext cx="3676072" cy="317779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sz="1100" dirty="0">
                <a:solidFill>
                  <a:schemeClr val="tx1"/>
                </a:solidFill>
                <a:latin typeface="Walter Turncoat" panose="020B0604020202020204" charset="0"/>
              </a:rPr>
              <a:t>indirizzo sanitario</a:t>
            </a:r>
          </a:p>
          <a:p>
            <a:pPr algn="ctr"/>
            <a:r>
              <a:rPr lang="it-CH" sz="1100" dirty="0">
                <a:solidFill>
                  <a:schemeClr val="tx1"/>
                </a:solidFill>
                <a:latin typeface="Walter Turncoat" panose="020B0604020202020204" charset="0"/>
              </a:rPr>
              <a:t>Indirizzo lavoro sociale</a:t>
            </a: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dirty="0">
              <a:solidFill>
                <a:schemeClr val="tx1"/>
              </a:solidFill>
            </a:endParaRPr>
          </a:p>
          <a:p>
            <a:pPr algn="ctr"/>
            <a:endParaRPr lang="it-CH" sz="105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86571" y="1735116"/>
            <a:ext cx="1593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050" dirty="0">
                <a:solidFill>
                  <a:schemeClr val="bg1"/>
                </a:solidFill>
                <a:latin typeface="Walter Turncoat" panose="020B0604020202020204" charset="0"/>
              </a:rPr>
              <a:t>AFC + MP</a:t>
            </a:r>
          </a:p>
        </p:txBody>
      </p:sp>
      <p:sp>
        <p:nvSpPr>
          <p:cNvPr id="20" name="Google Shape;641;p46"/>
          <p:cNvSpPr/>
          <p:nvPr/>
        </p:nvSpPr>
        <p:spPr>
          <a:xfrm>
            <a:off x="166256" y="213010"/>
            <a:ext cx="8783780" cy="582617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gradFill>
            <a:gsLst>
              <a:gs pos="26000">
                <a:srgbClr val="FF0000"/>
              </a:gs>
              <a:gs pos="72000">
                <a:srgbClr val="FFFF00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 dirty="0">
              <a:solidFill>
                <a:schemeClr val="bg1"/>
              </a:solidFill>
              <a:latin typeface="Walter Turncoat" panose="020B060402020202020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49854" y="1209147"/>
            <a:ext cx="286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solidFill>
                  <a:schemeClr val="tx1"/>
                </a:solidFill>
                <a:latin typeface="Walter Turncoat" panose="020B0604020202020204" charset="0"/>
              </a:rPr>
              <a:t>Scuola Professionale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142981" y="1209146"/>
            <a:ext cx="286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solidFill>
                  <a:schemeClr val="tx1"/>
                </a:solidFill>
                <a:latin typeface="Walter Turncoat" panose="020B0604020202020204" charset="0"/>
              </a:rPr>
              <a:t>Scuola di cultura generale 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934338" y="1710610"/>
            <a:ext cx="3443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050" dirty="0">
                <a:solidFill>
                  <a:schemeClr val="bg1"/>
                </a:solidFill>
                <a:latin typeface="Walter Turncoat" panose="020B0604020202020204" charset="0"/>
              </a:rPr>
              <a:t>Certificato di scuola specializzata</a:t>
            </a:r>
          </a:p>
          <a:p>
            <a:pPr algn="ctr"/>
            <a:r>
              <a:rPr lang="it-CH" sz="1050" dirty="0">
                <a:solidFill>
                  <a:schemeClr val="bg1"/>
                </a:solidFill>
                <a:latin typeface="Walter Turncoat" panose="020B0604020202020204" charset="0"/>
              </a:rPr>
              <a:t>Maturità Specializzata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888473" y="4033283"/>
            <a:ext cx="7313413" cy="707886"/>
          </a:xfrm>
          <a:prstGeom prst="rect">
            <a:avLst/>
          </a:prstGeom>
          <a:gradFill>
            <a:gsLst>
              <a:gs pos="26000">
                <a:srgbClr val="FF6600"/>
              </a:gs>
              <a:gs pos="72000">
                <a:srgbClr val="FFFF00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Licenza di scuola media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Media generale </a:t>
            </a:r>
            <a:r>
              <a:rPr lang="it-CH" sz="1600" u="sng" dirty="0">
                <a:solidFill>
                  <a:schemeClr val="tx1"/>
                </a:solidFill>
                <a:latin typeface="Walter Turncoat" panose="020B0604020202020204" charset="0"/>
              </a:rPr>
              <a:t>4,44</a:t>
            </a:r>
            <a:endParaRPr lang="it-CH" sz="120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Al massimo 1 </a:t>
            </a:r>
            <a:r>
              <a:rPr lang="it-CH" sz="1200" dirty="0" err="1">
                <a:solidFill>
                  <a:schemeClr val="tx1"/>
                </a:solidFill>
                <a:latin typeface="Walter Turncoat" panose="020B0604020202020204" charset="0"/>
              </a:rPr>
              <a:t>insuff</a:t>
            </a:r>
            <a:r>
              <a:rPr lang="it-CH" sz="1200" dirty="0">
                <a:solidFill>
                  <a:schemeClr val="tx1"/>
                </a:solidFill>
                <a:latin typeface="Walter Turncoat" panose="020B0604020202020204" charset="0"/>
              </a:rPr>
              <a:t>, non inferiore al 3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625397" y="3126951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Graduatoria (media della licenza SM)</a:t>
            </a:r>
            <a:endParaRPr lang="it-CH" dirty="0"/>
          </a:p>
        </p:txBody>
      </p:sp>
      <p:sp>
        <p:nvSpPr>
          <p:cNvPr id="28" name="Rettangolo 27"/>
          <p:cNvSpPr/>
          <p:nvPr/>
        </p:nvSpPr>
        <p:spPr>
          <a:xfrm>
            <a:off x="625397" y="2776747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Numero chiuso</a:t>
            </a:r>
            <a:endParaRPr lang="it-CH" dirty="0"/>
          </a:p>
        </p:txBody>
      </p:sp>
      <p:sp>
        <p:nvSpPr>
          <p:cNvPr id="29" name="Google Shape;714;p47"/>
          <p:cNvSpPr/>
          <p:nvPr/>
        </p:nvSpPr>
        <p:spPr>
          <a:xfrm>
            <a:off x="3601684" y="2798256"/>
            <a:ext cx="278961" cy="264757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07621" y="3656553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Requisiti scolastici</a:t>
            </a:r>
            <a:endParaRPr lang="it-CH" dirty="0"/>
          </a:p>
        </p:txBody>
      </p:sp>
      <p:sp>
        <p:nvSpPr>
          <p:cNvPr id="31" name="Rettangolo 30"/>
          <p:cNvSpPr/>
          <p:nvPr/>
        </p:nvSpPr>
        <p:spPr>
          <a:xfrm rot="16200000">
            <a:off x="3376078" y="3720676"/>
            <a:ext cx="19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FFC000"/>
                </a:solidFill>
              </a:rPr>
              <a:t>🔑</a:t>
            </a:r>
            <a:endParaRPr lang="it-CH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5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2000" y="213572"/>
            <a:ext cx="9156000" cy="496979"/>
          </a:xfrm>
        </p:spPr>
        <p:txBody>
          <a:bodyPr/>
          <a:lstStyle/>
          <a:p>
            <a:r>
              <a:rPr lang="it-CH" dirty="0"/>
              <a:t>Scuole Medie Superiori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1964" y="1003080"/>
            <a:ext cx="7610763" cy="307777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CH" b="1" dirty="0">
                <a:solidFill>
                  <a:schemeClr val="tx1"/>
                </a:solidFill>
                <a:latin typeface="Walter Turncoat" panose="020B0604020202020204" charset="0"/>
              </a:rPr>
              <a:t>SMS</a:t>
            </a:r>
            <a:endParaRPr lang="it-CH" sz="1050" b="1" dirty="0">
              <a:solidFill>
                <a:schemeClr val="tx1"/>
              </a:solidFill>
              <a:latin typeface="Walter Turncoat" panose="020B060402020202020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1965" y="1336004"/>
            <a:ext cx="3611418" cy="46935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CH" b="1" dirty="0">
                <a:solidFill>
                  <a:schemeClr val="tx1"/>
                </a:solidFill>
                <a:latin typeface="Walter Turncoat" panose="020B0604020202020204" charset="0"/>
              </a:rPr>
              <a:t>Licei</a:t>
            </a:r>
            <a:r>
              <a:rPr lang="it-CH" b="1" dirty="0">
                <a:latin typeface="Walter Turncoat" panose="020B0604020202020204" charset="0"/>
              </a:rPr>
              <a:t> </a:t>
            </a:r>
            <a:r>
              <a:rPr lang="it-CH" b="1" dirty="0">
                <a:solidFill>
                  <a:schemeClr val="tx1"/>
                </a:solidFill>
                <a:latin typeface="Walter Turncoat" panose="020B0604020202020204" charset="0"/>
              </a:rPr>
              <a:t>Cantonali</a:t>
            </a:r>
          </a:p>
          <a:p>
            <a:pPr algn="ctr"/>
            <a:endParaRPr lang="it-CH" sz="1050" b="1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1965" y="1797901"/>
            <a:ext cx="3611418" cy="15465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Mendrisio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Lugano 1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Lugano 2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Lugano 3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Bellinzona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Locarno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01307" y="1334172"/>
            <a:ext cx="3611419" cy="47705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CH" b="1" dirty="0">
                <a:solidFill>
                  <a:schemeClr val="tx1"/>
                </a:solidFill>
                <a:latin typeface="Walter Turncoat" panose="020B0604020202020204" charset="0"/>
              </a:rPr>
              <a:t>Scuola Cantonale di Commercio SCC</a:t>
            </a:r>
          </a:p>
          <a:p>
            <a:pPr algn="ctr"/>
            <a:r>
              <a:rPr lang="it-CH" sz="1100" b="1" dirty="0">
                <a:solidFill>
                  <a:schemeClr val="tx1"/>
                </a:solidFill>
                <a:latin typeface="Antique Olive" pitchFamily="34" charset="0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706789" y="1797900"/>
            <a:ext cx="3605938" cy="15465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endParaRPr lang="it-CH" sz="1050" dirty="0">
              <a:solidFill>
                <a:schemeClr val="tx1"/>
              </a:solidFill>
              <a:latin typeface="Walter Turncoat" panose="020B0604020202020204" charset="0"/>
            </a:endParaRP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Bellinzona</a:t>
            </a:r>
          </a:p>
          <a:p>
            <a:endParaRPr lang="it-CH" sz="1050" dirty="0">
              <a:solidFill>
                <a:schemeClr val="tx1"/>
              </a:solidFill>
              <a:latin typeface="Antique Olive" pitchFamily="34" charset="0"/>
            </a:endParaRPr>
          </a:p>
          <a:p>
            <a:endParaRPr lang="it-CH" sz="1050" dirty="0">
              <a:solidFill>
                <a:schemeClr val="tx1"/>
              </a:solidFill>
            </a:endParaRPr>
          </a:p>
          <a:p>
            <a:endParaRPr lang="it-CH" sz="1050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1965" y="1920392"/>
            <a:ext cx="3611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Maturità Liceale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01308" y="1880721"/>
            <a:ext cx="36114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Attestato di Maturità Commerciale Cantonale</a:t>
            </a:r>
          </a:p>
          <a:p>
            <a:pPr algn="ctr"/>
            <a:r>
              <a:rPr lang="it-CH" sz="1050" dirty="0">
                <a:solidFill>
                  <a:schemeClr val="tx1"/>
                </a:solidFill>
                <a:latin typeface="Walter Turncoat" panose="020B0604020202020204" charset="0"/>
              </a:rPr>
              <a:t>AFC impiegato di commercio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272145" y="4719775"/>
            <a:ext cx="637310" cy="386748"/>
          </a:xfrm>
          <a:prstGeom prst="rect">
            <a:avLst/>
          </a:prstGeom>
          <a:solidFill>
            <a:srgbClr val="1D1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8" name="CasellaDiTesto 17"/>
          <p:cNvSpPr txBox="1"/>
          <p:nvPr/>
        </p:nvSpPr>
        <p:spPr>
          <a:xfrm>
            <a:off x="2909455" y="3806374"/>
            <a:ext cx="32802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600" dirty="0">
                <a:solidFill>
                  <a:schemeClr val="bg1"/>
                </a:solidFill>
                <a:latin typeface="Walter Turncoat" panose="020B0604020202020204" charset="0"/>
              </a:rPr>
              <a:t>Media generale </a:t>
            </a:r>
            <a:r>
              <a:rPr lang="it-CH" sz="2000" u="sng" dirty="0">
                <a:solidFill>
                  <a:schemeClr val="bg1"/>
                </a:solidFill>
                <a:latin typeface="Walter Turncoat" panose="020B0604020202020204" charset="0"/>
              </a:rPr>
              <a:t>4,65</a:t>
            </a:r>
            <a:endParaRPr lang="it-CH" sz="1600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pPr algn="ctr"/>
            <a:r>
              <a:rPr lang="it-CH" sz="1600" dirty="0">
                <a:solidFill>
                  <a:schemeClr val="bg1"/>
                </a:solidFill>
                <a:latin typeface="Walter Turncoat" panose="020B0604020202020204" charset="0"/>
              </a:rPr>
              <a:t>Al massimo 1 insufficienza</a:t>
            </a:r>
          </a:p>
          <a:p>
            <a:pPr algn="ctr"/>
            <a:r>
              <a:rPr lang="it-CH" sz="1600" dirty="0">
                <a:solidFill>
                  <a:schemeClr val="bg1"/>
                </a:solidFill>
                <a:latin typeface="Walter Turncoat" panose="020B0604020202020204" charset="0"/>
              </a:rPr>
              <a:t>Almeno 4,5 in italiano</a:t>
            </a:r>
          </a:p>
          <a:p>
            <a:pPr algn="ctr"/>
            <a:endParaRPr lang="it-CH" sz="1100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pPr algn="ctr"/>
            <a:r>
              <a:rPr lang="it-CH" sz="1600" dirty="0">
                <a:solidFill>
                  <a:schemeClr val="bg1"/>
                </a:solidFill>
                <a:latin typeface="Walter Turncoat" panose="020B0604020202020204" charset="0"/>
              </a:rPr>
              <a:t>(Eventuale test di ammissione)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CH" sz="1200" dirty="0">
              <a:solidFill>
                <a:schemeClr val="bg1"/>
              </a:solidFill>
              <a:latin typeface="Walter Turncoat" panose="020B0604020202020204" charset="0"/>
            </a:endParaRPr>
          </a:p>
        </p:txBody>
      </p:sp>
      <p:sp>
        <p:nvSpPr>
          <p:cNvPr id="20" name="Google Shape;641;p46"/>
          <p:cNvSpPr/>
          <p:nvPr/>
        </p:nvSpPr>
        <p:spPr>
          <a:xfrm>
            <a:off x="701964" y="213010"/>
            <a:ext cx="7610762" cy="582617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 dirty="0">
              <a:solidFill>
                <a:schemeClr val="bg1"/>
              </a:solidFill>
              <a:latin typeface="Walter Turncoat" panose="020B060402020202020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79912" y="3465858"/>
            <a:ext cx="7917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CH" dirty="0">
                <a:solidFill>
                  <a:srgbClr val="00B0F0"/>
                </a:solidFill>
                <a:latin typeface="Walter Turncoat" panose="020B0604020202020204" charset="0"/>
              </a:rPr>
              <a:t>Requisiti scolastici</a:t>
            </a:r>
            <a:endParaRPr lang="it-CH" dirty="0"/>
          </a:p>
        </p:txBody>
      </p:sp>
      <p:sp>
        <p:nvSpPr>
          <p:cNvPr id="22" name="Rettangolo 21"/>
          <p:cNvSpPr/>
          <p:nvPr/>
        </p:nvSpPr>
        <p:spPr>
          <a:xfrm rot="16200000">
            <a:off x="3348369" y="3529981"/>
            <a:ext cx="19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FFC000"/>
                </a:solidFill>
              </a:rPr>
              <a:t>🔑</a:t>
            </a:r>
            <a:endParaRPr lang="it-CH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11911" y="2427319"/>
            <a:ext cx="5527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3000" dirty="0">
                <a:solidFill>
                  <a:schemeClr val="bg1"/>
                </a:solidFill>
                <a:latin typeface="Walter Turncoat" panose="020B0604020202020204" charset="0"/>
              </a:rPr>
              <a:t>Come effettuare una scelta </a:t>
            </a:r>
          </a:p>
          <a:p>
            <a:pPr algn="ctr"/>
            <a:r>
              <a:rPr lang="it-CH" sz="3000" dirty="0">
                <a:solidFill>
                  <a:schemeClr val="bg1"/>
                </a:solidFill>
                <a:latin typeface="Walter Turncoat" panose="020B0604020202020204" charset="0"/>
              </a:rPr>
              <a:t>in orientamento </a:t>
            </a:r>
          </a:p>
        </p:txBody>
      </p:sp>
      <p:sp>
        <p:nvSpPr>
          <p:cNvPr id="4" name="Google Shape;449;p40"/>
          <p:cNvSpPr/>
          <p:nvPr/>
        </p:nvSpPr>
        <p:spPr>
          <a:xfrm>
            <a:off x="4068873" y="1598212"/>
            <a:ext cx="813228" cy="63473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Google Shape;655;p47"/>
          <p:cNvSpPr/>
          <p:nvPr/>
        </p:nvSpPr>
        <p:spPr>
          <a:xfrm>
            <a:off x="4316965" y="1792580"/>
            <a:ext cx="274465" cy="300953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57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"/>
          <p:cNvSpPr txBox="1">
            <a:spLocks noGrp="1"/>
          </p:cNvSpPr>
          <p:nvPr>
            <p:ph type="title"/>
          </p:nvPr>
        </p:nvSpPr>
        <p:spPr>
          <a:xfrm>
            <a:off x="0" y="48755"/>
            <a:ext cx="9144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Percorso </a:t>
            </a:r>
            <a:endParaRPr dirty="0"/>
          </a:p>
        </p:txBody>
      </p:sp>
      <p:sp>
        <p:nvSpPr>
          <p:cNvPr id="396" name="Google Shape;396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99" name="Google Shape;399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1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2" name="Google Shape;402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3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4" name="Google Shape;404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5" name="Google Shape;405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5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8" name="Google Shape;408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6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1" name="Google Shape;411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4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4" name="Google Shape;414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2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sp>
        <p:nvSpPr>
          <p:cNvPr id="416" name="Google Shape;416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Esplorare</a:t>
            </a:r>
          </a:p>
          <a:p>
            <a:pPr algn="ctr"/>
            <a:r>
              <a:rPr lang="it-CH" sz="11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Raccogliere informazioni, abbozzare progetti</a:t>
            </a:r>
          </a:p>
        </p:txBody>
      </p:sp>
      <p:sp>
        <p:nvSpPr>
          <p:cNvPr id="417" name="Google Shape;417;p38"/>
          <p:cNvSpPr txBox="1"/>
          <p:nvPr/>
        </p:nvSpPr>
        <p:spPr>
          <a:xfrm>
            <a:off x="3377204" y="1156100"/>
            <a:ext cx="134323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Decidere</a:t>
            </a:r>
          </a:p>
          <a:p>
            <a:pPr algn="ctr"/>
            <a:r>
              <a:rPr lang="it-CH" sz="11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Selezionare progetto &amp; alternative</a:t>
            </a:r>
          </a:p>
        </p:txBody>
      </p:sp>
      <p:sp>
        <p:nvSpPr>
          <p:cNvPr id="418" name="Google Shape;418;p38"/>
          <p:cNvSpPr txBox="1"/>
          <p:nvPr/>
        </p:nvSpPr>
        <p:spPr>
          <a:xfrm>
            <a:off x="5436009" y="1156100"/>
            <a:ext cx="23247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Iniziare e portare a termine</a:t>
            </a:r>
            <a:endParaRPr sz="20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9" name="Google Shape;419;p38"/>
          <p:cNvSpPr txBox="1"/>
          <p:nvPr/>
        </p:nvSpPr>
        <p:spPr>
          <a:xfrm>
            <a:off x="2363190" y="4063600"/>
            <a:ext cx="14512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Verificare</a:t>
            </a:r>
          </a:p>
          <a:p>
            <a:pPr lvl="0" algn="ctr"/>
            <a:r>
              <a:rPr lang="en" sz="11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Riflettere, confrontare, mettere alla prova </a:t>
            </a:r>
            <a:r>
              <a:rPr lang="it-CH" sz="11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 progetti</a:t>
            </a:r>
            <a:endParaRPr sz="11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20" name="Google Shape;420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Attivarsi / Realizzare</a:t>
            </a:r>
            <a:endParaRPr sz="20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21" name="Google Shape;421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Scelte future</a:t>
            </a:r>
            <a:endParaRPr sz="20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29" name="Google Shape;51;p11"/>
          <p:cNvGrpSpPr/>
          <p:nvPr/>
        </p:nvGrpSpPr>
        <p:grpSpPr>
          <a:xfrm rot="19989000">
            <a:off x="3354975" y="2934632"/>
            <a:ext cx="943566" cy="723173"/>
            <a:chOff x="1113100" y="2199475"/>
            <a:chExt cx="801900" cy="709925"/>
          </a:xfrm>
        </p:grpSpPr>
        <p:sp>
          <p:nvSpPr>
            <p:cNvPr id="30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alter Turncoat" panose="020B0604020202020204" charset="0"/>
              </a:endParaRPr>
            </a:p>
          </p:txBody>
        </p:sp>
        <p:sp>
          <p:nvSpPr>
            <p:cNvPr id="31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alter Turncoat" panose="020B0604020202020204" charset="0"/>
              </a:endParaRPr>
            </a:p>
          </p:txBody>
        </p:sp>
      </p:grpSp>
      <p:grpSp>
        <p:nvGrpSpPr>
          <p:cNvPr id="32" name="Google Shape;51;p11"/>
          <p:cNvGrpSpPr/>
          <p:nvPr/>
        </p:nvGrpSpPr>
        <p:grpSpPr>
          <a:xfrm rot="5613703">
            <a:off x="1696307" y="2897808"/>
            <a:ext cx="943566" cy="723173"/>
            <a:chOff x="1113100" y="2199475"/>
            <a:chExt cx="801900" cy="709925"/>
          </a:xfrm>
        </p:grpSpPr>
        <p:sp>
          <p:nvSpPr>
            <p:cNvPr id="33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alter Turncoat" panose="020B0604020202020204" charset="0"/>
              </a:endParaRPr>
            </a:p>
          </p:txBody>
        </p:sp>
        <p:sp>
          <p:nvSpPr>
            <p:cNvPr id="34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alter Turncoat" panose="020B0604020202020204" charset="0"/>
              </a:endParaRPr>
            </a:p>
          </p:txBody>
        </p:sp>
      </p:grpSp>
      <p:grpSp>
        <p:nvGrpSpPr>
          <p:cNvPr id="35" name="Google Shape;51;p11"/>
          <p:cNvGrpSpPr/>
          <p:nvPr/>
        </p:nvGrpSpPr>
        <p:grpSpPr>
          <a:xfrm rot="12841887">
            <a:off x="2601671" y="1770288"/>
            <a:ext cx="943566" cy="723173"/>
            <a:chOff x="1113100" y="2199475"/>
            <a:chExt cx="801900" cy="709925"/>
          </a:xfrm>
        </p:grpSpPr>
        <p:sp>
          <p:nvSpPr>
            <p:cNvPr id="36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alter Turncoat" panose="020B0604020202020204" charset="0"/>
              </a:endParaRPr>
            </a:p>
          </p:txBody>
        </p:sp>
        <p:sp>
          <p:nvSpPr>
            <p:cNvPr id="37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alter Turncoa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8F8A29-ACC7-C82B-834B-007730F204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CH" smtClean="0"/>
              <a:pPr/>
              <a:t>19</a:t>
            </a:fld>
            <a:endParaRPr lang="it-CH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3E6ADC-FE94-79FA-8062-A688474EC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604404"/>
            <a:ext cx="5410200" cy="396207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8A14954-BE98-CECB-26C0-B17B40D00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609908"/>
            <a:ext cx="3931524" cy="39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3"/>
          <p:cNvSpPr txBox="1">
            <a:spLocks noGrp="1"/>
          </p:cNvSpPr>
          <p:nvPr>
            <p:ph type="title"/>
          </p:nvPr>
        </p:nvSpPr>
        <p:spPr>
          <a:xfrm>
            <a:off x="-12000" y="212909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Benvenuti in QUARTA MEDIA!!!</a:t>
            </a:r>
            <a:endParaRPr dirty="0"/>
          </a:p>
        </p:txBody>
      </p:sp>
      <p:grpSp>
        <p:nvGrpSpPr>
          <p:cNvPr id="2" name="Gruppo 1"/>
          <p:cNvGrpSpPr/>
          <p:nvPr/>
        </p:nvGrpSpPr>
        <p:grpSpPr>
          <a:xfrm>
            <a:off x="286929" y="1422194"/>
            <a:ext cx="4258439" cy="3087309"/>
            <a:chOff x="2810496" y="1595195"/>
            <a:chExt cx="1565327" cy="2913588"/>
          </a:xfrm>
        </p:grpSpPr>
        <p:sp>
          <p:nvSpPr>
            <p:cNvPr id="512" name="Google Shape;512;p43"/>
            <p:cNvSpPr txBox="1"/>
            <p:nvPr/>
          </p:nvSpPr>
          <p:spPr>
            <a:xfrm>
              <a:off x="2810496" y="3374057"/>
              <a:ext cx="1565327" cy="1134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lt1"/>
                  </a:solidFill>
                  <a:latin typeface="Walter Turncoat"/>
                  <a:ea typeface="Walter Turncoat"/>
                  <a:cs typeface="Walter Turncoat"/>
                  <a:sym typeface="Walter Turncoat"/>
                </a:rPr>
                <a:t>Arianna Arioli</a:t>
              </a:r>
            </a:p>
            <a:p>
              <a:pPr algn="ctr"/>
              <a:r>
                <a:rPr lang="en" sz="1600" dirty="0" err="1">
                  <a:solidFill>
                    <a:schemeClr val="lt1"/>
                  </a:solidFill>
                  <a:latin typeface="Walter Turncoat"/>
                  <a:ea typeface="Sniglet"/>
                  <a:cs typeface="Sniglet"/>
                  <a:sym typeface="Walter Turncoat"/>
                </a:rPr>
                <a:t>Orientatrice</a:t>
              </a:r>
              <a:r>
                <a:rPr lang="en" sz="1600" dirty="0">
                  <a:solidFill>
                    <a:schemeClr val="lt1"/>
                  </a:solidFill>
                  <a:latin typeface="Walter Turncoat"/>
                  <a:ea typeface="Sniglet"/>
                  <a:cs typeface="Sniglet"/>
                  <a:sym typeface="Walter Turncoat"/>
                </a:rPr>
                <a:t> di </a:t>
              </a:r>
              <a:r>
                <a:rPr lang="en" sz="1600" dirty="0" err="1">
                  <a:solidFill>
                    <a:schemeClr val="lt1"/>
                  </a:solidFill>
                  <a:latin typeface="Walter Turncoat"/>
                  <a:ea typeface="Sniglet"/>
                  <a:cs typeface="Sniglet"/>
                  <a:sym typeface="Walter Turncoat"/>
                </a:rPr>
                <a:t>sede</a:t>
              </a:r>
              <a:endParaRPr sz="8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 rot="5400000">
              <a:off x="2730274" y="1985275"/>
              <a:ext cx="1718182" cy="938021"/>
            </a:xfrm>
            <a:custGeom>
              <a:avLst/>
              <a:gdLst/>
              <a:ahLst/>
              <a:cxnLst/>
              <a:rect l="l" t="t" r="r" b="b"/>
              <a:pathLst>
                <a:path w="67641" h="69056" extrusionOk="0">
                  <a:moveTo>
                    <a:pt x="49622" y="2736"/>
                  </a:moveTo>
                  <a:lnTo>
                    <a:pt x="49622" y="2736"/>
                  </a:lnTo>
                  <a:lnTo>
                    <a:pt x="49622" y="2736"/>
                  </a:lnTo>
                  <a:close/>
                  <a:moveTo>
                    <a:pt x="59622" y="55565"/>
                  </a:moveTo>
                  <a:lnTo>
                    <a:pt x="59622" y="55565"/>
                  </a:lnTo>
                  <a:lnTo>
                    <a:pt x="59622" y="55565"/>
                  </a:lnTo>
                  <a:close/>
                  <a:moveTo>
                    <a:pt x="35471" y="0"/>
                  </a:moveTo>
                  <a:lnTo>
                    <a:pt x="34433" y="95"/>
                  </a:lnTo>
                  <a:lnTo>
                    <a:pt x="33584" y="189"/>
                  </a:lnTo>
                  <a:lnTo>
                    <a:pt x="32735" y="378"/>
                  </a:lnTo>
                  <a:lnTo>
                    <a:pt x="32169" y="566"/>
                  </a:lnTo>
                  <a:lnTo>
                    <a:pt x="31509" y="472"/>
                  </a:lnTo>
                  <a:lnTo>
                    <a:pt x="30754" y="472"/>
                  </a:lnTo>
                  <a:lnTo>
                    <a:pt x="29339" y="566"/>
                  </a:lnTo>
                  <a:lnTo>
                    <a:pt x="27830" y="849"/>
                  </a:lnTo>
                  <a:lnTo>
                    <a:pt x="26320" y="1321"/>
                  </a:lnTo>
                  <a:lnTo>
                    <a:pt x="24811" y="1981"/>
                  </a:lnTo>
                  <a:lnTo>
                    <a:pt x="23207" y="2736"/>
                  </a:lnTo>
                  <a:lnTo>
                    <a:pt x="21698" y="3585"/>
                  </a:lnTo>
                  <a:lnTo>
                    <a:pt x="20188" y="4623"/>
                  </a:lnTo>
                  <a:lnTo>
                    <a:pt x="18679" y="5661"/>
                  </a:lnTo>
                  <a:lnTo>
                    <a:pt x="17170" y="6793"/>
                  </a:lnTo>
                  <a:lnTo>
                    <a:pt x="15754" y="8019"/>
                  </a:lnTo>
                  <a:lnTo>
                    <a:pt x="14434" y="9151"/>
                  </a:lnTo>
                  <a:lnTo>
                    <a:pt x="11981" y="11510"/>
                  </a:lnTo>
                  <a:lnTo>
                    <a:pt x="10000" y="13774"/>
                  </a:lnTo>
                  <a:lnTo>
                    <a:pt x="7736" y="16981"/>
                  </a:lnTo>
                  <a:lnTo>
                    <a:pt x="8019" y="16321"/>
                  </a:lnTo>
                  <a:lnTo>
                    <a:pt x="8302" y="15660"/>
                  </a:lnTo>
                  <a:lnTo>
                    <a:pt x="7736" y="16604"/>
                  </a:lnTo>
                  <a:lnTo>
                    <a:pt x="7075" y="17642"/>
                  </a:lnTo>
                  <a:lnTo>
                    <a:pt x="7170" y="17830"/>
                  </a:lnTo>
                  <a:lnTo>
                    <a:pt x="6509" y="18868"/>
                  </a:lnTo>
                  <a:lnTo>
                    <a:pt x="7075" y="17359"/>
                  </a:lnTo>
                  <a:lnTo>
                    <a:pt x="6132" y="19057"/>
                  </a:lnTo>
                  <a:lnTo>
                    <a:pt x="5189" y="20849"/>
                  </a:lnTo>
                  <a:lnTo>
                    <a:pt x="4434" y="22736"/>
                  </a:lnTo>
                  <a:lnTo>
                    <a:pt x="3679" y="24622"/>
                  </a:lnTo>
                  <a:lnTo>
                    <a:pt x="2453" y="28490"/>
                  </a:lnTo>
                  <a:lnTo>
                    <a:pt x="1321" y="32169"/>
                  </a:lnTo>
                  <a:lnTo>
                    <a:pt x="1509" y="32264"/>
                  </a:lnTo>
                  <a:lnTo>
                    <a:pt x="1604" y="32453"/>
                  </a:lnTo>
                  <a:lnTo>
                    <a:pt x="1604" y="32641"/>
                  </a:lnTo>
                  <a:lnTo>
                    <a:pt x="1509" y="32924"/>
                  </a:lnTo>
                  <a:lnTo>
                    <a:pt x="1226" y="33396"/>
                  </a:lnTo>
                  <a:lnTo>
                    <a:pt x="1038" y="33585"/>
                  </a:lnTo>
                  <a:lnTo>
                    <a:pt x="1038" y="33773"/>
                  </a:lnTo>
                  <a:lnTo>
                    <a:pt x="1038" y="35000"/>
                  </a:lnTo>
                  <a:lnTo>
                    <a:pt x="849" y="36132"/>
                  </a:lnTo>
                  <a:lnTo>
                    <a:pt x="660" y="37358"/>
                  </a:lnTo>
                  <a:lnTo>
                    <a:pt x="472" y="38867"/>
                  </a:lnTo>
                  <a:lnTo>
                    <a:pt x="283" y="38301"/>
                  </a:lnTo>
                  <a:lnTo>
                    <a:pt x="94" y="39811"/>
                  </a:lnTo>
                  <a:lnTo>
                    <a:pt x="0" y="41509"/>
                  </a:lnTo>
                  <a:lnTo>
                    <a:pt x="94" y="43301"/>
                  </a:lnTo>
                  <a:lnTo>
                    <a:pt x="283" y="44056"/>
                  </a:lnTo>
                  <a:lnTo>
                    <a:pt x="472" y="44622"/>
                  </a:lnTo>
                  <a:lnTo>
                    <a:pt x="566" y="45660"/>
                  </a:lnTo>
                  <a:lnTo>
                    <a:pt x="755" y="46792"/>
                  </a:lnTo>
                  <a:lnTo>
                    <a:pt x="1226" y="48962"/>
                  </a:lnTo>
                  <a:lnTo>
                    <a:pt x="1981" y="51037"/>
                  </a:lnTo>
                  <a:lnTo>
                    <a:pt x="2924" y="53112"/>
                  </a:lnTo>
                  <a:lnTo>
                    <a:pt x="4057" y="55094"/>
                  </a:lnTo>
                  <a:lnTo>
                    <a:pt x="5283" y="56980"/>
                  </a:lnTo>
                  <a:lnTo>
                    <a:pt x="6698" y="58678"/>
                  </a:lnTo>
                  <a:lnTo>
                    <a:pt x="8113" y="60282"/>
                  </a:lnTo>
                  <a:lnTo>
                    <a:pt x="9056" y="61131"/>
                  </a:lnTo>
                  <a:lnTo>
                    <a:pt x="10000" y="61980"/>
                  </a:lnTo>
                  <a:lnTo>
                    <a:pt x="11038" y="62829"/>
                  </a:lnTo>
                  <a:lnTo>
                    <a:pt x="12075" y="63584"/>
                  </a:lnTo>
                  <a:lnTo>
                    <a:pt x="14339" y="64905"/>
                  </a:lnTo>
                  <a:lnTo>
                    <a:pt x="16604" y="66131"/>
                  </a:lnTo>
                  <a:lnTo>
                    <a:pt x="19056" y="67169"/>
                  </a:lnTo>
                  <a:lnTo>
                    <a:pt x="21509" y="67923"/>
                  </a:lnTo>
                  <a:lnTo>
                    <a:pt x="24056" y="68584"/>
                  </a:lnTo>
                  <a:lnTo>
                    <a:pt x="26603" y="69055"/>
                  </a:lnTo>
                  <a:lnTo>
                    <a:pt x="27830" y="69055"/>
                  </a:lnTo>
                  <a:lnTo>
                    <a:pt x="30188" y="68867"/>
                  </a:lnTo>
                  <a:lnTo>
                    <a:pt x="33113" y="68678"/>
                  </a:lnTo>
                  <a:lnTo>
                    <a:pt x="36509" y="68301"/>
                  </a:lnTo>
                  <a:lnTo>
                    <a:pt x="39811" y="67923"/>
                  </a:lnTo>
                  <a:lnTo>
                    <a:pt x="42735" y="67452"/>
                  </a:lnTo>
                  <a:lnTo>
                    <a:pt x="44905" y="66980"/>
                  </a:lnTo>
                  <a:lnTo>
                    <a:pt x="45565" y="66791"/>
                  </a:lnTo>
                  <a:lnTo>
                    <a:pt x="45943" y="66508"/>
                  </a:lnTo>
                  <a:lnTo>
                    <a:pt x="47358" y="65942"/>
                  </a:lnTo>
                  <a:lnTo>
                    <a:pt x="48018" y="65565"/>
                  </a:lnTo>
                  <a:lnTo>
                    <a:pt x="48678" y="65188"/>
                  </a:lnTo>
                  <a:lnTo>
                    <a:pt x="47924" y="65471"/>
                  </a:lnTo>
                  <a:lnTo>
                    <a:pt x="51509" y="62924"/>
                  </a:lnTo>
                  <a:lnTo>
                    <a:pt x="53301" y="61508"/>
                  </a:lnTo>
                  <a:lnTo>
                    <a:pt x="55093" y="59905"/>
                  </a:lnTo>
                  <a:lnTo>
                    <a:pt x="55093" y="59905"/>
                  </a:lnTo>
                  <a:lnTo>
                    <a:pt x="54810" y="60376"/>
                  </a:lnTo>
                  <a:lnTo>
                    <a:pt x="54339" y="60754"/>
                  </a:lnTo>
                  <a:lnTo>
                    <a:pt x="55376" y="59999"/>
                  </a:lnTo>
                  <a:lnTo>
                    <a:pt x="56320" y="59056"/>
                  </a:lnTo>
                  <a:lnTo>
                    <a:pt x="57075" y="58395"/>
                  </a:lnTo>
                  <a:lnTo>
                    <a:pt x="57169" y="58207"/>
                  </a:lnTo>
                  <a:lnTo>
                    <a:pt x="57075" y="58207"/>
                  </a:lnTo>
                  <a:lnTo>
                    <a:pt x="57924" y="57546"/>
                  </a:lnTo>
                  <a:lnTo>
                    <a:pt x="58678" y="56697"/>
                  </a:lnTo>
                  <a:lnTo>
                    <a:pt x="59339" y="55754"/>
                  </a:lnTo>
                  <a:lnTo>
                    <a:pt x="59905" y="54905"/>
                  </a:lnTo>
                  <a:lnTo>
                    <a:pt x="59716" y="54999"/>
                  </a:lnTo>
                  <a:lnTo>
                    <a:pt x="59622" y="54999"/>
                  </a:lnTo>
                  <a:lnTo>
                    <a:pt x="59810" y="54622"/>
                  </a:lnTo>
                  <a:lnTo>
                    <a:pt x="59150" y="55565"/>
                  </a:lnTo>
                  <a:lnTo>
                    <a:pt x="59527" y="55094"/>
                  </a:lnTo>
                  <a:lnTo>
                    <a:pt x="59433" y="55377"/>
                  </a:lnTo>
                  <a:lnTo>
                    <a:pt x="58867" y="56037"/>
                  </a:lnTo>
                  <a:lnTo>
                    <a:pt x="59056" y="55660"/>
                  </a:lnTo>
                  <a:lnTo>
                    <a:pt x="59056" y="55660"/>
                  </a:lnTo>
                  <a:lnTo>
                    <a:pt x="58678" y="56037"/>
                  </a:lnTo>
                  <a:lnTo>
                    <a:pt x="59810" y="54339"/>
                  </a:lnTo>
                  <a:lnTo>
                    <a:pt x="60282" y="53490"/>
                  </a:lnTo>
                  <a:lnTo>
                    <a:pt x="60282" y="53301"/>
                  </a:lnTo>
                  <a:lnTo>
                    <a:pt x="60188" y="53395"/>
                  </a:lnTo>
                  <a:lnTo>
                    <a:pt x="60188" y="53395"/>
                  </a:lnTo>
                  <a:lnTo>
                    <a:pt x="60565" y="52924"/>
                  </a:lnTo>
                  <a:lnTo>
                    <a:pt x="61037" y="52452"/>
                  </a:lnTo>
                  <a:lnTo>
                    <a:pt x="61886" y="51509"/>
                  </a:lnTo>
                  <a:lnTo>
                    <a:pt x="61508" y="52452"/>
                  </a:lnTo>
                  <a:lnTo>
                    <a:pt x="60848" y="53584"/>
                  </a:lnTo>
                  <a:lnTo>
                    <a:pt x="59622" y="55565"/>
                  </a:lnTo>
                  <a:lnTo>
                    <a:pt x="60376" y="54528"/>
                  </a:lnTo>
                  <a:lnTo>
                    <a:pt x="60942" y="53678"/>
                  </a:lnTo>
                  <a:lnTo>
                    <a:pt x="61980" y="51792"/>
                  </a:lnTo>
                  <a:lnTo>
                    <a:pt x="61886" y="51886"/>
                  </a:lnTo>
                  <a:lnTo>
                    <a:pt x="61886" y="51697"/>
                  </a:lnTo>
                  <a:lnTo>
                    <a:pt x="62169" y="51037"/>
                  </a:lnTo>
                  <a:lnTo>
                    <a:pt x="62735" y="49999"/>
                  </a:lnTo>
                  <a:lnTo>
                    <a:pt x="61508" y="51603"/>
                  </a:lnTo>
                  <a:lnTo>
                    <a:pt x="61603" y="51037"/>
                  </a:lnTo>
                  <a:lnTo>
                    <a:pt x="61697" y="50377"/>
                  </a:lnTo>
                  <a:lnTo>
                    <a:pt x="62169" y="48962"/>
                  </a:lnTo>
                  <a:lnTo>
                    <a:pt x="62829" y="47358"/>
                  </a:lnTo>
                  <a:lnTo>
                    <a:pt x="63678" y="45565"/>
                  </a:lnTo>
                  <a:lnTo>
                    <a:pt x="65376" y="42169"/>
                  </a:lnTo>
                  <a:lnTo>
                    <a:pt x="66131" y="40660"/>
                  </a:lnTo>
                  <a:lnTo>
                    <a:pt x="66697" y="39339"/>
                  </a:lnTo>
                  <a:lnTo>
                    <a:pt x="66603" y="39528"/>
                  </a:lnTo>
                  <a:lnTo>
                    <a:pt x="66697" y="39056"/>
                  </a:lnTo>
                  <a:lnTo>
                    <a:pt x="66791" y="38962"/>
                  </a:lnTo>
                  <a:lnTo>
                    <a:pt x="66791" y="39056"/>
                  </a:lnTo>
                  <a:lnTo>
                    <a:pt x="66886" y="38584"/>
                  </a:lnTo>
                  <a:lnTo>
                    <a:pt x="66791" y="38867"/>
                  </a:lnTo>
                  <a:lnTo>
                    <a:pt x="66980" y="38207"/>
                  </a:lnTo>
                  <a:lnTo>
                    <a:pt x="67169" y="37264"/>
                  </a:lnTo>
                  <a:lnTo>
                    <a:pt x="67263" y="36415"/>
                  </a:lnTo>
                  <a:lnTo>
                    <a:pt x="67357" y="36509"/>
                  </a:lnTo>
                  <a:lnTo>
                    <a:pt x="67452" y="36509"/>
                  </a:lnTo>
                  <a:lnTo>
                    <a:pt x="67546" y="35943"/>
                  </a:lnTo>
                  <a:lnTo>
                    <a:pt x="67546" y="34811"/>
                  </a:lnTo>
                  <a:lnTo>
                    <a:pt x="67640" y="31037"/>
                  </a:lnTo>
                  <a:lnTo>
                    <a:pt x="67640" y="28490"/>
                  </a:lnTo>
                  <a:lnTo>
                    <a:pt x="67546" y="27736"/>
                  </a:lnTo>
                  <a:lnTo>
                    <a:pt x="67546" y="27547"/>
                  </a:lnTo>
                  <a:lnTo>
                    <a:pt x="67452" y="27547"/>
                  </a:lnTo>
                  <a:lnTo>
                    <a:pt x="67074" y="26792"/>
                  </a:lnTo>
                  <a:lnTo>
                    <a:pt x="66791" y="25660"/>
                  </a:lnTo>
                  <a:lnTo>
                    <a:pt x="66508" y="24528"/>
                  </a:lnTo>
                  <a:lnTo>
                    <a:pt x="66414" y="23585"/>
                  </a:lnTo>
                  <a:lnTo>
                    <a:pt x="66320" y="23679"/>
                  </a:lnTo>
                  <a:lnTo>
                    <a:pt x="66320" y="23490"/>
                  </a:lnTo>
                  <a:lnTo>
                    <a:pt x="65942" y="22924"/>
                  </a:lnTo>
                  <a:lnTo>
                    <a:pt x="65565" y="22358"/>
                  </a:lnTo>
                  <a:lnTo>
                    <a:pt x="64527" y="21132"/>
                  </a:lnTo>
                  <a:lnTo>
                    <a:pt x="63584" y="19906"/>
                  </a:lnTo>
                  <a:lnTo>
                    <a:pt x="63207" y="19340"/>
                  </a:lnTo>
                  <a:lnTo>
                    <a:pt x="63018" y="18774"/>
                  </a:lnTo>
                  <a:lnTo>
                    <a:pt x="63112" y="18962"/>
                  </a:lnTo>
                  <a:lnTo>
                    <a:pt x="63301" y="19057"/>
                  </a:lnTo>
                  <a:lnTo>
                    <a:pt x="63301" y="19057"/>
                  </a:lnTo>
                  <a:lnTo>
                    <a:pt x="63207" y="18868"/>
                  </a:lnTo>
                  <a:lnTo>
                    <a:pt x="62923" y="18491"/>
                  </a:lnTo>
                  <a:lnTo>
                    <a:pt x="61980" y="17453"/>
                  </a:lnTo>
                  <a:lnTo>
                    <a:pt x="61037" y="16509"/>
                  </a:lnTo>
                  <a:lnTo>
                    <a:pt x="61037" y="16698"/>
                  </a:lnTo>
                  <a:lnTo>
                    <a:pt x="61037" y="16887"/>
                  </a:lnTo>
                  <a:lnTo>
                    <a:pt x="60093" y="15943"/>
                  </a:lnTo>
                  <a:lnTo>
                    <a:pt x="60376" y="16321"/>
                  </a:lnTo>
                  <a:lnTo>
                    <a:pt x="59527" y="15377"/>
                  </a:lnTo>
                  <a:lnTo>
                    <a:pt x="59056" y="14906"/>
                  </a:lnTo>
                  <a:lnTo>
                    <a:pt x="59244" y="14906"/>
                  </a:lnTo>
                  <a:lnTo>
                    <a:pt x="59905" y="15472"/>
                  </a:lnTo>
                  <a:lnTo>
                    <a:pt x="59905" y="15472"/>
                  </a:lnTo>
                  <a:lnTo>
                    <a:pt x="57641" y="13396"/>
                  </a:lnTo>
                  <a:lnTo>
                    <a:pt x="58112" y="13868"/>
                  </a:lnTo>
                  <a:lnTo>
                    <a:pt x="56886" y="13019"/>
                  </a:lnTo>
                  <a:lnTo>
                    <a:pt x="55754" y="12453"/>
                  </a:lnTo>
                  <a:lnTo>
                    <a:pt x="56603" y="13113"/>
                  </a:lnTo>
                  <a:lnTo>
                    <a:pt x="57452" y="13774"/>
                  </a:lnTo>
                  <a:lnTo>
                    <a:pt x="58961" y="15283"/>
                  </a:lnTo>
                  <a:lnTo>
                    <a:pt x="60376" y="16604"/>
                  </a:lnTo>
                  <a:lnTo>
                    <a:pt x="61225" y="17264"/>
                  </a:lnTo>
                  <a:lnTo>
                    <a:pt x="62074" y="17925"/>
                  </a:lnTo>
                  <a:lnTo>
                    <a:pt x="62074" y="17925"/>
                  </a:lnTo>
                  <a:lnTo>
                    <a:pt x="61414" y="17547"/>
                  </a:lnTo>
                  <a:lnTo>
                    <a:pt x="60659" y="16981"/>
                  </a:lnTo>
                  <a:lnTo>
                    <a:pt x="60754" y="17264"/>
                  </a:lnTo>
                  <a:lnTo>
                    <a:pt x="60942" y="17642"/>
                  </a:lnTo>
                  <a:lnTo>
                    <a:pt x="61980" y="19151"/>
                  </a:lnTo>
                  <a:lnTo>
                    <a:pt x="63301" y="20943"/>
                  </a:lnTo>
                  <a:lnTo>
                    <a:pt x="63207" y="20943"/>
                  </a:lnTo>
                  <a:lnTo>
                    <a:pt x="63395" y="21038"/>
                  </a:lnTo>
                  <a:lnTo>
                    <a:pt x="63490" y="21321"/>
                  </a:lnTo>
                  <a:lnTo>
                    <a:pt x="63678" y="21604"/>
                  </a:lnTo>
                  <a:lnTo>
                    <a:pt x="63773" y="21698"/>
                  </a:lnTo>
                  <a:lnTo>
                    <a:pt x="63584" y="21321"/>
                  </a:lnTo>
                  <a:lnTo>
                    <a:pt x="63584" y="21321"/>
                  </a:lnTo>
                  <a:lnTo>
                    <a:pt x="64244" y="22170"/>
                  </a:lnTo>
                  <a:lnTo>
                    <a:pt x="64716" y="22641"/>
                  </a:lnTo>
                  <a:lnTo>
                    <a:pt x="64905" y="22830"/>
                  </a:lnTo>
                  <a:lnTo>
                    <a:pt x="64999" y="22830"/>
                  </a:lnTo>
                  <a:lnTo>
                    <a:pt x="64999" y="22641"/>
                  </a:lnTo>
                  <a:lnTo>
                    <a:pt x="64905" y="22358"/>
                  </a:lnTo>
                  <a:lnTo>
                    <a:pt x="65282" y="23207"/>
                  </a:lnTo>
                  <a:lnTo>
                    <a:pt x="65565" y="24056"/>
                  </a:lnTo>
                  <a:lnTo>
                    <a:pt x="66225" y="25943"/>
                  </a:lnTo>
                  <a:lnTo>
                    <a:pt x="66697" y="27830"/>
                  </a:lnTo>
                  <a:lnTo>
                    <a:pt x="66886" y="28490"/>
                  </a:lnTo>
                  <a:lnTo>
                    <a:pt x="66980" y="28868"/>
                  </a:lnTo>
                  <a:lnTo>
                    <a:pt x="66886" y="28962"/>
                  </a:lnTo>
                  <a:lnTo>
                    <a:pt x="66697" y="28679"/>
                  </a:lnTo>
                  <a:lnTo>
                    <a:pt x="66697" y="29245"/>
                  </a:lnTo>
                  <a:lnTo>
                    <a:pt x="66791" y="29905"/>
                  </a:lnTo>
                  <a:lnTo>
                    <a:pt x="66886" y="29905"/>
                  </a:lnTo>
                  <a:lnTo>
                    <a:pt x="66886" y="30094"/>
                  </a:lnTo>
                  <a:lnTo>
                    <a:pt x="66886" y="30566"/>
                  </a:lnTo>
                  <a:lnTo>
                    <a:pt x="66697" y="30377"/>
                  </a:lnTo>
                  <a:lnTo>
                    <a:pt x="66603" y="30188"/>
                  </a:lnTo>
                  <a:lnTo>
                    <a:pt x="66603" y="30094"/>
                  </a:lnTo>
                  <a:lnTo>
                    <a:pt x="66697" y="29905"/>
                  </a:lnTo>
                  <a:lnTo>
                    <a:pt x="66508" y="28679"/>
                  </a:lnTo>
                  <a:lnTo>
                    <a:pt x="66225" y="27358"/>
                  </a:lnTo>
                  <a:lnTo>
                    <a:pt x="66603" y="30283"/>
                  </a:lnTo>
                  <a:lnTo>
                    <a:pt x="66697" y="31792"/>
                  </a:lnTo>
                  <a:lnTo>
                    <a:pt x="66697" y="33302"/>
                  </a:lnTo>
                  <a:lnTo>
                    <a:pt x="66603" y="34717"/>
                  </a:lnTo>
                  <a:lnTo>
                    <a:pt x="66414" y="36226"/>
                  </a:lnTo>
                  <a:lnTo>
                    <a:pt x="66131" y="37547"/>
                  </a:lnTo>
                  <a:lnTo>
                    <a:pt x="65659" y="38962"/>
                  </a:lnTo>
                  <a:lnTo>
                    <a:pt x="65848" y="38584"/>
                  </a:lnTo>
                  <a:lnTo>
                    <a:pt x="65942" y="38584"/>
                  </a:lnTo>
                  <a:lnTo>
                    <a:pt x="65848" y="39245"/>
                  </a:lnTo>
                  <a:lnTo>
                    <a:pt x="65565" y="40188"/>
                  </a:lnTo>
                  <a:lnTo>
                    <a:pt x="65471" y="40471"/>
                  </a:lnTo>
                  <a:lnTo>
                    <a:pt x="65282" y="40660"/>
                  </a:lnTo>
                  <a:lnTo>
                    <a:pt x="65282" y="40566"/>
                  </a:lnTo>
                  <a:lnTo>
                    <a:pt x="65093" y="41132"/>
                  </a:lnTo>
                  <a:lnTo>
                    <a:pt x="64433" y="43018"/>
                  </a:lnTo>
                  <a:lnTo>
                    <a:pt x="63678" y="45282"/>
                  </a:lnTo>
                  <a:lnTo>
                    <a:pt x="62735" y="47264"/>
                  </a:lnTo>
                  <a:lnTo>
                    <a:pt x="61697" y="49056"/>
                  </a:lnTo>
                  <a:lnTo>
                    <a:pt x="60659" y="50943"/>
                  </a:lnTo>
                  <a:lnTo>
                    <a:pt x="59433" y="52735"/>
                  </a:lnTo>
                  <a:lnTo>
                    <a:pt x="58207" y="54433"/>
                  </a:lnTo>
                  <a:lnTo>
                    <a:pt x="56886" y="56037"/>
                  </a:lnTo>
                  <a:lnTo>
                    <a:pt x="55376" y="57641"/>
                  </a:lnTo>
                  <a:lnTo>
                    <a:pt x="53867" y="59150"/>
                  </a:lnTo>
                  <a:lnTo>
                    <a:pt x="52169" y="60376"/>
                  </a:lnTo>
                  <a:lnTo>
                    <a:pt x="48961" y="62452"/>
                  </a:lnTo>
                  <a:lnTo>
                    <a:pt x="44528" y="65282"/>
                  </a:lnTo>
                  <a:lnTo>
                    <a:pt x="44622" y="65188"/>
                  </a:lnTo>
                  <a:lnTo>
                    <a:pt x="44716" y="65093"/>
                  </a:lnTo>
                  <a:lnTo>
                    <a:pt x="45094" y="64810"/>
                  </a:lnTo>
                  <a:lnTo>
                    <a:pt x="45660" y="64527"/>
                  </a:lnTo>
                  <a:lnTo>
                    <a:pt x="43867" y="65376"/>
                  </a:lnTo>
                  <a:lnTo>
                    <a:pt x="43113" y="65754"/>
                  </a:lnTo>
                  <a:lnTo>
                    <a:pt x="42924" y="65754"/>
                  </a:lnTo>
                  <a:lnTo>
                    <a:pt x="43113" y="65659"/>
                  </a:lnTo>
                  <a:lnTo>
                    <a:pt x="41603" y="66037"/>
                  </a:lnTo>
                  <a:lnTo>
                    <a:pt x="39999" y="66320"/>
                  </a:lnTo>
                  <a:lnTo>
                    <a:pt x="38396" y="66508"/>
                  </a:lnTo>
                  <a:lnTo>
                    <a:pt x="36792" y="66697"/>
                  </a:lnTo>
                  <a:lnTo>
                    <a:pt x="33584" y="66980"/>
                  </a:lnTo>
                  <a:lnTo>
                    <a:pt x="32169" y="67169"/>
                  </a:lnTo>
                  <a:lnTo>
                    <a:pt x="30754" y="67357"/>
                  </a:lnTo>
                  <a:lnTo>
                    <a:pt x="30094" y="67357"/>
                  </a:lnTo>
                  <a:lnTo>
                    <a:pt x="29339" y="67263"/>
                  </a:lnTo>
                  <a:lnTo>
                    <a:pt x="27830" y="66886"/>
                  </a:lnTo>
                  <a:lnTo>
                    <a:pt x="26415" y="66508"/>
                  </a:lnTo>
                  <a:lnTo>
                    <a:pt x="25754" y="66414"/>
                  </a:lnTo>
                  <a:lnTo>
                    <a:pt x="25094" y="66414"/>
                  </a:lnTo>
                  <a:lnTo>
                    <a:pt x="25566" y="66980"/>
                  </a:lnTo>
                  <a:lnTo>
                    <a:pt x="25471" y="67074"/>
                  </a:lnTo>
                  <a:lnTo>
                    <a:pt x="25188" y="66980"/>
                  </a:lnTo>
                  <a:lnTo>
                    <a:pt x="24339" y="66791"/>
                  </a:lnTo>
                  <a:lnTo>
                    <a:pt x="23773" y="66508"/>
                  </a:lnTo>
                  <a:lnTo>
                    <a:pt x="24245" y="66414"/>
                  </a:lnTo>
                  <a:lnTo>
                    <a:pt x="24717" y="66603"/>
                  </a:lnTo>
                  <a:lnTo>
                    <a:pt x="24811" y="66414"/>
                  </a:lnTo>
                  <a:lnTo>
                    <a:pt x="24811" y="66320"/>
                  </a:lnTo>
                  <a:lnTo>
                    <a:pt x="24717" y="66225"/>
                  </a:lnTo>
                  <a:lnTo>
                    <a:pt x="24528" y="66131"/>
                  </a:lnTo>
                  <a:lnTo>
                    <a:pt x="24151" y="66225"/>
                  </a:lnTo>
                  <a:lnTo>
                    <a:pt x="23679" y="66320"/>
                  </a:lnTo>
                  <a:lnTo>
                    <a:pt x="23018" y="66414"/>
                  </a:lnTo>
                  <a:lnTo>
                    <a:pt x="23490" y="66225"/>
                  </a:lnTo>
                  <a:lnTo>
                    <a:pt x="22075" y="65942"/>
                  </a:lnTo>
                  <a:lnTo>
                    <a:pt x="20943" y="65659"/>
                  </a:lnTo>
                  <a:lnTo>
                    <a:pt x="20000" y="65282"/>
                  </a:lnTo>
                  <a:lnTo>
                    <a:pt x="19056" y="64810"/>
                  </a:lnTo>
                  <a:lnTo>
                    <a:pt x="19056" y="64810"/>
                  </a:lnTo>
                  <a:lnTo>
                    <a:pt x="19717" y="64999"/>
                  </a:lnTo>
                  <a:lnTo>
                    <a:pt x="19151" y="64716"/>
                  </a:lnTo>
                  <a:lnTo>
                    <a:pt x="18962" y="64810"/>
                  </a:lnTo>
                  <a:lnTo>
                    <a:pt x="19151" y="64905"/>
                  </a:lnTo>
                  <a:lnTo>
                    <a:pt x="18490" y="64905"/>
                  </a:lnTo>
                  <a:lnTo>
                    <a:pt x="17830" y="64716"/>
                  </a:lnTo>
                  <a:lnTo>
                    <a:pt x="17264" y="64527"/>
                  </a:lnTo>
                  <a:lnTo>
                    <a:pt x="16698" y="64150"/>
                  </a:lnTo>
                  <a:lnTo>
                    <a:pt x="16981" y="64056"/>
                  </a:lnTo>
                  <a:lnTo>
                    <a:pt x="17264" y="64150"/>
                  </a:lnTo>
                  <a:lnTo>
                    <a:pt x="17264" y="64150"/>
                  </a:lnTo>
                  <a:lnTo>
                    <a:pt x="15188" y="63207"/>
                  </a:lnTo>
                  <a:lnTo>
                    <a:pt x="14622" y="62829"/>
                  </a:lnTo>
                  <a:lnTo>
                    <a:pt x="14717" y="62924"/>
                  </a:lnTo>
                  <a:lnTo>
                    <a:pt x="13773" y="62546"/>
                  </a:lnTo>
                  <a:lnTo>
                    <a:pt x="12924" y="62075"/>
                  </a:lnTo>
                  <a:lnTo>
                    <a:pt x="12358" y="61697"/>
                  </a:lnTo>
                  <a:lnTo>
                    <a:pt x="12264" y="61508"/>
                  </a:lnTo>
                  <a:lnTo>
                    <a:pt x="12170" y="61320"/>
                  </a:lnTo>
                  <a:lnTo>
                    <a:pt x="11698" y="60942"/>
                  </a:lnTo>
                  <a:lnTo>
                    <a:pt x="11132" y="60471"/>
                  </a:lnTo>
                  <a:lnTo>
                    <a:pt x="9906" y="59244"/>
                  </a:lnTo>
                  <a:lnTo>
                    <a:pt x="9906" y="59244"/>
                  </a:lnTo>
                  <a:lnTo>
                    <a:pt x="10566" y="59527"/>
                  </a:lnTo>
                  <a:lnTo>
                    <a:pt x="9434" y="58584"/>
                  </a:lnTo>
                  <a:lnTo>
                    <a:pt x="8207" y="57546"/>
                  </a:lnTo>
                  <a:lnTo>
                    <a:pt x="7547" y="56886"/>
                  </a:lnTo>
                  <a:lnTo>
                    <a:pt x="6981" y="56131"/>
                  </a:lnTo>
                  <a:lnTo>
                    <a:pt x="6226" y="55094"/>
                  </a:lnTo>
                  <a:lnTo>
                    <a:pt x="6415" y="55377"/>
                  </a:lnTo>
                  <a:lnTo>
                    <a:pt x="6038" y="54905"/>
                  </a:lnTo>
                  <a:lnTo>
                    <a:pt x="5472" y="54244"/>
                  </a:lnTo>
                  <a:lnTo>
                    <a:pt x="5283" y="53961"/>
                  </a:lnTo>
                  <a:lnTo>
                    <a:pt x="5094" y="53867"/>
                  </a:lnTo>
                  <a:lnTo>
                    <a:pt x="5377" y="54622"/>
                  </a:lnTo>
                  <a:lnTo>
                    <a:pt x="5849" y="55282"/>
                  </a:lnTo>
                  <a:lnTo>
                    <a:pt x="6321" y="55943"/>
                  </a:lnTo>
                  <a:lnTo>
                    <a:pt x="6698" y="56603"/>
                  </a:lnTo>
                  <a:lnTo>
                    <a:pt x="6226" y="56226"/>
                  </a:lnTo>
                  <a:lnTo>
                    <a:pt x="5943" y="55848"/>
                  </a:lnTo>
                  <a:lnTo>
                    <a:pt x="6038" y="56037"/>
                  </a:lnTo>
                  <a:lnTo>
                    <a:pt x="5943" y="55943"/>
                  </a:lnTo>
                  <a:lnTo>
                    <a:pt x="5377" y="55188"/>
                  </a:lnTo>
                  <a:lnTo>
                    <a:pt x="5000" y="54716"/>
                  </a:lnTo>
                  <a:lnTo>
                    <a:pt x="4717" y="54150"/>
                  </a:lnTo>
                  <a:lnTo>
                    <a:pt x="4528" y="53678"/>
                  </a:lnTo>
                  <a:lnTo>
                    <a:pt x="4528" y="53584"/>
                  </a:lnTo>
                  <a:lnTo>
                    <a:pt x="4623" y="53395"/>
                  </a:lnTo>
                  <a:lnTo>
                    <a:pt x="5094" y="54244"/>
                  </a:lnTo>
                  <a:lnTo>
                    <a:pt x="4717" y="53301"/>
                  </a:lnTo>
                  <a:lnTo>
                    <a:pt x="4528" y="53018"/>
                  </a:lnTo>
                  <a:lnTo>
                    <a:pt x="4151" y="52263"/>
                  </a:lnTo>
                  <a:lnTo>
                    <a:pt x="4151" y="52169"/>
                  </a:lnTo>
                  <a:lnTo>
                    <a:pt x="3774" y="51509"/>
                  </a:lnTo>
                  <a:lnTo>
                    <a:pt x="3396" y="50660"/>
                  </a:lnTo>
                  <a:lnTo>
                    <a:pt x="3585" y="51603"/>
                  </a:lnTo>
                  <a:lnTo>
                    <a:pt x="3396" y="51226"/>
                  </a:lnTo>
                  <a:lnTo>
                    <a:pt x="3208" y="50848"/>
                  </a:lnTo>
                  <a:lnTo>
                    <a:pt x="3208" y="50471"/>
                  </a:lnTo>
                  <a:lnTo>
                    <a:pt x="3208" y="50094"/>
                  </a:lnTo>
                  <a:lnTo>
                    <a:pt x="3585" y="50754"/>
                  </a:lnTo>
                  <a:lnTo>
                    <a:pt x="3868" y="51509"/>
                  </a:lnTo>
                  <a:lnTo>
                    <a:pt x="3868" y="51509"/>
                  </a:lnTo>
                  <a:lnTo>
                    <a:pt x="3208" y="49528"/>
                  </a:lnTo>
                  <a:lnTo>
                    <a:pt x="3208" y="49528"/>
                  </a:lnTo>
                  <a:lnTo>
                    <a:pt x="3868" y="50754"/>
                  </a:lnTo>
                  <a:lnTo>
                    <a:pt x="3208" y="48962"/>
                  </a:lnTo>
                  <a:lnTo>
                    <a:pt x="3585" y="49339"/>
                  </a:lnTo>
                  <a:lnTo>
                    <a:pt x="3774" y="49433"/>
                  </a:lnTo>
                  <a:lnTo>
                    <a:pt x="3962" y="49528"/>
                  </a:lnTo>
                  <a:lnTo>
                    <a:pt x="4057" y="49905"/>
                  </a:lnTo>
                  <a:lnTo>
                    <a:pt x="3868" y="48962"/>
                  </a:lnTo>
                  <a:lnTo>
                    <a:pt x="3491" y="47924"/>
                  </a:lnTo>
                  <a:lnTo>
                    <a:pt x="2641" y="45565"/>
                  </a:lnTo>
                  <a:lnTo>
                    <a:pt x="2170" y="43867"/>
                  </a:lnTo>
                  <a:lnTo>
                    <a:pt x="1698" y="41886"/>
                  </a:lnTo>
                  <a:lnTo>
                    <a:pt x="1698" y="41886"/>
                  </a:lnTo>
                  <a:lnTo>
                    <a:pt x="1887" y="42075"/>
                  </a:lnTo>
                  <a:lnTo>
                    <a:pt x="1981" y="41981"/>
                  </a:lnTo>
                  <a:lnTo>
                    <a:pt x="2075" y="42075"/>
                  </a:lnTo>
                  <a:lnTo>
                    <a:pt x="2264" y="42169"/>
                  </a:lnTo>
                  <a:lnTo>
                    <a:pt x="2170" y="40283"/>
                  </a:lnTo>
                  <a:lnTo>
                    <a:pt x="2075" y="38301"/>
                  </a:lnTo>
                  <a:lnTo>
                    <a:pt x="2170" y="36415"/>
                  </a:lnTo>
                  <a:lnTo>
                    <a:pt x="2358" y="35566"/>
                  </a:lnTo>
                  <a:lnTo>
                    <a:pt x="2453" y="34811"/>
                  </a:lnTo>
                  <a:lnTo>
                    <a:pt x="2830" y="32830"/>
                  </a:lnTo>
                  <a:lnTo>
                    <a:pt x="2830" y="33207"/>
                  </a:lnTo>
                  <a:lnTo>
                    <a:pt x="2924" y="33490"/>
                  </a:lnTo>
                  <a:lnTo>
                    <a:pt x="2924" y="32453"/>
                  </a:lnTo>
                  <a:lnTo>
                    <a:pt x="3019" y="31415"/>
                  </a:lnTo>
                  <a:lnTo>
                    <a:pt x="3396" y="29245"/>
                  </a:lnTo>
                  <a:lnTo>
                    <a:pt x="3868" y="27075"/>
                  </a:lnTo>
                  <a:lnTo>
                    <a:pt x="4623" y="25000"/>
                  </a:lnTo>
                  <a:lnTo>
                    <a:pt x="5566" y="22830"/>
                  </a:lnTo>
                  <a:lnTo>
                    <a:pt x="6604" y="20849"/>
                  </a:lnTo>
                  <a:lnTo>
                    <a:pt x="7830" y="18868"/>
                  </a:lnTo>
                  <a:lnTo>
                    <a:pt x="9151" y="16887"/>
                  </a:lnTo>
                  <a:lnTo>
                    <a:pt x="10566" y="15094"/>
                  </a:lnTo>
                  <a:lnTo>
                    <a:pt x="12075" y="13302"/>
                  </a:lnTo>
                  <a:lnTo>
                    <a:pt x="13773" y="11698"/>
                  </a:lnTo>
                  <a:lnTo>
                    <a:pt x="15377" y="10095"/>
                  </a:lnTo>
                  <a:lnTo>
                    <a:pt x="17170" y="8679"/>
                  </a:lnTo>
                  <a:lnTo>
                    <a:pt x="18962" y="7453"/>
                  </a:lnTo>
                  <a:lnTo>
                    <a:pt x="20754" y="6321"/>
                  </a:lnTo>
                  <a:lnTo>
                    <a:pt x="22547" y="5378"/>
                  </a:lnTo>
                  <a:lnTo>
                    <a:pt x="21603" y="6227"/>
                  </a:lnTo>
                  <a:lnTo>
                    <a:pt x="22641" y="5472"/>
                  </a:lnTo>
                  <a:lnTo>
                    <a:pt x="23302" y="5095"/>
                  </a:lnTo>
                  <a:lnTo>
                    <a:pt x="25377" y="4151"/>
                  </a:lnTo>
                  <a:lnTo>
                    <a:pt x="24811" y="4151"/>
                  </a:lnTo>
                  <a:lnTo>
                    <a:pt x="25660" y="3774"/>
                  </a:lnTo>
                  <a:lnTo>
                    <a:pt x="26886" y="3208"/>
                  </a:lnTo>
                  <a:lnTo>
                    <a:pt x="26603" y="3585"/>
                  </a:lnTo>
                  <a:lnTo>
                    <a:pt x="26886" y="3585"/>
                  </a:lnTo>
                  <a:lnTo>
                    <a:pt x="26886" y="3680"/>
                  </a:lnTo>
                  <a:lnTo>
                    <a:pt x="26792" y="3774"/>
                  </a:lnTo>
                  <a:lnTo>
                    <a:pt x="28301" y="3302"/>
                  </a:lnTo>
                  <a:lnTo>
                    <a:pt x="29622" y="2736"/>
                  </a:lnTo>
                  <a:lnTo>
                    <a:pt x="31037" y="2264"/>
                  </a:lnTo>
                  <a:lnTo>
                    <a:pt x="31792" y="2076"/>
                  </a:lnTo>
                  <a:lnTo>
                    <a:pt x="32641" y="1981"/>
                  </a:lnTo>
                  <a:lnTo>
                    <a:pt x="32547" y="2076"/>
                  </a:lnTo>
                  <a:lnTo>
                    <a:pt x="32924" y="1981"/>
                  </a:lnTo>
                  <a:lnTo>
                    <a:pt x="34245" y="1793"/>
                  </a:lnTo>
                  <a:lnTo>
                    <a:pt x="35848" y="1415"/>
                  </a:lnTo>
                  <a:lnTo>
                    <a:pt x="36981" y="1132"/>
                  </a:lnTo>
                  <a:lnTo>
                    <a:pt x="36981" y="1415"/>
                  </a:lnTo>
                  <a:lnTo>
                    <a:pt x="40943" y="1227"/>
                  </a:lnTo>
                  <a:lnTo>
                    <a:pt x="41509" y="1038"/>
                  </a:lnTo>
                  <a:lnTo>
                    <a:pt x="41697" y="1132"/>
                  </a:lnTo>
                  <a:lnTo>
                    <a:pt x="41509" y="1227"/>
                  </a:lnTo>
                  <a:lnTo>
                    <a:pt x="41320" y="1321"/>
                  </a:lnTo>
                  <a:lnTo>
                    <a:pt x="42263" y="1321"/>
                  </a:lnTo>
                  <a:lnTo>
                    <a:pt x="43113" y="1227"/>
                  </a:lnTo>
                  <a:lnTo>
                    <a:pt x="43396" y="1415"/>
                  </a:lnTo>
                  <a:lnTo>
                    <a:pt x="44056" y="1604"/>
                  </a:lnTo>
                  <a:lnTo>
                    <a:pt x="45943" y="2076"/>
                  </a:lnTo>
                  <a:lnTo>
                    <a:pt x="48018" y="2359"/>
                  </a:lnTo>
                  <a:lnTo>
                    <a:pt x="49622" y="2736"/>
                  </a:lnTo>
                  <a:lnTo>
                    <a:pt x="47641" y="1981"/>
                  </a:lnTo>
                  <a:lnTo>
                    <a:pt x="45282" y="1321"/>
                  </a:lnTo>
                  <a:lnTo>
                    <a:pt x="42735" y="755"/>
                  </a:lnTo>
                  <a:lnTo>
                    <a:pt x="40188" y="283"/>
                  </a:lnTo>
                  <a:lnTo>
                    <a:pt x="37735" y="95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5516061" y="4415105"/>
            <a:ext cx="4890958" cy="591573"/>
            <a:chOff x="5524512" y="4370745"/>
            <a:chExt cx="4890958" cy="591573"/>
          </a:xfrm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6094295" y="4370745"/>
              <a:ext cx="4321175" cy="591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038" rIns="0" bIns="46038">
              <a:spAutoFit/>
            </a:bodyPr>
            <a:lstStyle>
              <a:lvl1pPr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38163"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0"/>
                </a:spcBef>
              </a:pPr>
              <a:r>
                <a:rPr lang="it-CH" altLang="it-CH" sz="900" dirty="0">
                  <a:solidFill>
                    <a:schemeClr val="bg1"/>
                  </a:solidFill>
                  <a:latin typeface="Gill Sans Light" pitchFamily="34" charset="0"/>
                </a:rPr>
                <a:t>Repubblica e Cantone Ticino</a:t>
              </a:r>
              <a:br>
                <a:rPr lang="it-CH" altLang="it-CH" sz="900" dirty="0">
                  <a:solidFill>
                    <a:schemeClr val="bg1"/>
                  </a:solidFill>
                  <a:latin typeface="Gill Sans Light" pitchFamily="34" charset="0"/>
                </a:rPr>
              </a:br>
              <a:r>
                <a:rPr lang="it-CH" altLang="it-CH" sz="900" dirty="0">
                  <a:solidFill>
                    <a:schemeClr val="bg1"/>
                  </a:solidFill>
                  <a:latin typeface="Gill Sans Light" pitchFamily="34" charset="0"/>
                </a:rPr>
                <a:t>Dipartimento dell’educazione, della cultura e dello sport</a:t>
              </a:r>
              <a:br>
                <a:rPr lang="it-CH" altLang="it-CH" sz="900" dirty="0">
                  <a:solidFill>
                    <a:schemeClr val="bg1"/>
                  </a:solidFill>
                  <a:latin typeface="Gill Sans Light" pitchFamily="34" charset="0"/>
                </a:rPr>
              </a:br>
              <a:r>
                <a:rPr lang="it-CH" altLang="it-CH" sz="900" dirty="0">
                  <a:solidFill>
                    <a:schemeClr val="bg1"/>
                  </a:solidFill>
                  <a:latin typeface="Gill Sans Light" pitchFamily="34" charset="0"/>
                </a:rPr>
                <a:t>Divisione della scuola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</a:pPr>
              <a:r>
                <a:rPr lang="it-IT" altLang="it-CH" sz="900" b="1" dirty="0">
                  <a:solidFill>
                    <a:schemeClr val="bg1"/>
                  </a:solidFill>
                  <a:latin typeface="Gill Sans Condensed" pitchFamily="34" charset="0"/>
                </a:rPr>
                <a:t>Ufficio dell’orientamento scolastico e professionale</a:t>
              </a:r>
            </a:p>
          </p:txBody>
        </p:sp>
        <p:pic>
          <p:nvPicPr>
            <p:cNvPr id="23" name="Picture 24" descr="logo_cerchio_piccol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12" y="4434560"/>
              <a:ext cx="663676" cy="51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32683" y="4699356"/>
            <a:ext cx="1581458" cy="267237"/>
          </a:xfrm>
          <a:prstGeom prst="rect">
            <a:avLst/>
          </a:prstGeom>
        </p:spPr>
      </p:pic>
      <p:pic>
        <p:nvPicPr>
          <p:cNvPr id="1026" name="Picture 2" descr="b62ffa24-be3b-4e98-ad00-29847bafa9d1@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15" y="1461104"/>
            <a:ext cx="1455221" cy="145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512;p43">
            <a:extLst>
              <a:ext uri="{FF2B5EF4-FFF2-40B4-BE49-F238E27FC236}">
                <a16:creationId xmlns:a16="http://schemas.microsoft.com/office/drawing/2014/main" id="{51775DAA-EC06-9855-D422-B78852F6C53E}"/>
              </a:ext>
            </a:extLst>
          </p:cNvPr>
          <p:cNvSpPr txBox="1"/>
          <p:nvPr/>
        </p:nvSpPr>
        <p:spPr>
          <a:xfrm>
            <a:off x="4240406" y="1224296"/>
            <a:ext cx="4258439" cy="2618952"/>
          </a:xfrm>
          <a:prstGeom prst="rect">
            <a:avLst/>
          </a:prstGeom>
          <a:noFill/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lang="en" sz="2400" dirty="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algn="ctr"/>
            <a:r>
              <a:rPr lang="en" sz="2400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Presenza</a:t>
            </a:r>
            <a:r>
              <a:rPr lang="en" sz="2400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in </a:t>
            </a:r>
            <a:r>
              <a:rPr lang="en" sz="2400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sede</a:t>
            </a:r>
            <a:r>
              <a:rPr lang="en" sz="2400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:</a:t>
            </a:r>
          </a:p>
          <a:p>
            <a:pPr algn="ctr"/>
            <a:br>
              <a:rPr lang="en" sz="18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fr-CH" sz="1600" dirty="0" err="1">
                <a:solidFill>
                  <a:schemeClr val="accent4"/>
                </a:solidFill>
                <a:latin typeface="Sniglet"/>
                <a:ea typeface="Sniglet"/>
                <a:cs typeface="Sniglet"/>
                <a:sym typeface="Sniglet"/>
              </a:rPr>
              <a:t>Mercoledì</a:t>
            </a:r>
            <a:r>
              <a:rPr lang="fr-CH" sz="1600" dirty="0">
                <a:solidFill>
                  <a:schemeClr val="accent4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fr-CH" sz="1600" dirty="0" err="1">
                <a:solidFill>
                  <a:schemeClr val="accent4"/>
                </a:solidFill>
                <a:latin typeface="Sniglet"/>
                <a:ea typeface="Sniglet"/>
                <a:cs typeface="Sniglet"/>
                <a:sym typeface="Sniglet"/>
              </a:rPr>
              <a:t>mattina</a:t>
            </a:r>
            <a:r>
              <a:rPr lang="fr-CH" sz="1600" dirty="0">
                <a:solidFill>
                  <a:schemeClr val="accent4"/>
                </a:solidFill>
                <a:latin typeface="Sniglet"/>
                <a:ea typeface="Sniglet"/>
                <a:cs typeface="Sniglet"/>
                <a:sym typeface="Sniglet"/>
              </a:rPr>
              <a:t> e</a:t>
            </a:r>
          </a:p>
          <a:p>
            <a:pPr algn="ctr"/>
            <a:r>
              <a:rPr lang="fr-CH" sz="1600" dirty="0" err="1">
                <a:solidFill>
                  <a:schemeClr val="accent4"/>
                </a:solidFill>
                <a:latin typeface="Sniglet"/>
                <a:ea typeface="Sniglet"/>
                <a:cs typeface="Sniglet"/>
                <a:sym typeface="Sniglet"/>
              </a:rPr>
              <a:t>quindicinalmente</a:t>
            </a:r>
            <a:r>
              <a:rPr lang="fr-CH" sz="1600" dirty="0">
                <a:solidFill>
                  <a:schemeClr val="accent4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fr-CH" sz="1600" dirty="0" err="1">
                <a:solidFill>
                  <a:schemeClr val="accent4"/>
                </a:solidFill>
                <a:latin typeface="Sniglet"/>
                <a:ea typeface="Sniglet"/>
                <a:cs typeface="Sniglet"/>
                <a:sym typeface="Sniglet"/>
              </a:rPr>
              <a:t>lunedì</a:t>
            </a:r>
            <a:r>
              <a:rPr lang="fr-CH" sz="1600" dirty="0">
                <a:solidFill>
                  <a:schemeClr val="accent4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fr-CH" sz="1600" dirty="0" err="1">
                <a:solidFill>
                  <a:schemeClr val="accent4"/>
                </a:solidFill>
                <a:latin typeface="Sniglet"/>
                <a:ea typeface="Sniglet"/>
                <a:cs typeface="Sniglet"/>
                <a:sym typeface="Sniglet"/>
              </a:rPr>
              <a:t>pomeriggio</a:t>
            </a:r>
            <a:endParaRPr lang="fr-CH" sz="1600" dirty="0">
              <a:solidFill>
                <a:schemeClr val="accent4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/>
            <a:endParaRPr lang="fr-CH" sz="1200" dirty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/>
            <a:r>
              <a:rPr lang="fr-CH" sz="12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Agenda </a:t>
            </a:r>
            <a:r>
              <a:rPr lang="fr-CH" sz="1200" dirty="0" err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degli</a:t>
            </a:r>
            <a:r>
              <a:rPr lang="fr-CH" sz="12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fr-CH" sz="1200" dirty="0" err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appuntamenti</a:t>
            </a:r>
            <a:r>
              <a:rPr lang="fr-CH" sz="12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su Moodle </a:t>
            </a:r>
            <a:r>
              <a:rPr lang="fr-CH" sz="1200" dirty="0" err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nel</a:t>
            </a:r>
            <a:r>
              <a:rPr lang="fr-CH" sz="12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corso </a:t>
            </a:r>
            <a:r>
              <a:rPr lang="fr-CH" sz="1200" i="1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«</a:t>
            </a:r>
            <a:r>
              <a:rPr lang="fr-CH" sz="1200" i="1" dirty="0" err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Orientamento</a:t>
            </a:r>
            <a:r>
              <a:rPr lang="fr-CH" sz="1200" i="1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2025/26»</a:t>
            </a:r>
          </a:p>
          <a:p>
            <a:pPr algn="ctr"/>
            <a:endParaRPr lang="fr-CH" sz="1200" dirty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/>
            <a:r>
              <a:rPr lang="it-CH" sz="1200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Consulenze in Aula di Orientamento davanti alla Direzione</a:t>
            </a:r>
            <a:endParaRPr sz="1200" dirty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3514269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>
            <a:spLocks noGrp="1"/>
          </p:cNvSpPr>
          <p:nvPr>
            <p:ph type="title"/>
          </p:nvPr>
        </p:nvSpPr>
        <p:spPr>
          <a:xfrm>
            <a:off x="3027769" y="564517"/>
            <a:ext cx="3888188" cy="542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500" dirty="0">
                <a:solidFill>
                  <a:srgbClr val="FFFFFF"/>
                </a:solidFill>
              </a:rPr>
              <a:t>Stage In IV media</a:t>
            </a:r>
            <a:br>
              <a:rPr lang="it-CH" sz="2000" dirty="0"/>
            </a:br>
            <a:endParaRPr sz="2000" dirty="0"/>
          </a:p>
        </p:txBody>
      </p:sp>
      <p:sp>
        <p:nvSpPr>
          <p:cNvPr id="480" name="Google Shape;480;p4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2633422" y="433055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769003" y="1582767"/>
            <a:ext cx="81546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400" b="1" dirty="0">
                <a:solidFill>
                  <a:schemeClr val="accent1"/>
                </a:solidFill>
                <a:latin typeface="Walter Turncoat" panose="020B0604020202020204" charset="0"/>
              </a:rPr>
              <a:t>STAGE</a:t>
            </a:r>
            <a:r>
              <a:rPr lang="it-CH" sz="2400" b="1" dirty="0">
                <a:solidFill>
                  <a:schemeClr val="bg1"/>
                </a:solidFill>
                <a:latin typeface="Walter Turncoat" panose="020B0604020202020204" charset="0"/>
              </a:rPr>
              <a:t> = Modo per esplorare e mettersi alla PROVA</a:t>
            </a:r>
          </a:p>
          <a:p>
            <a:r>
              <a:rPr lang="it-CH" sz="1600" b="1" dirty="0">
                <a:solidFill>
                  <a:schemeClr val="bg1"/>
                </a:solidFill>
                <a:latin typeface="Walter Turncoat" panose="020B0604020202020204" charset="0"/>
              </a:rPr>
              <a:t>	</a:t>
            </a:r>
          </a:p>
          <a:p>
            <a:endParaRPr lang="it-CH" sz="1600" b="1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endParaRPr lang="it-CH" sz="2400" b="1" dirty="0">
              <a:solidFill>
                <a:srgbClr val="92D050"/>
              </a:solidFill>
              <a:latin typeface="Walter Turncoat" panose="020B0604020202020204" charset="0"/>
            </a:endParaRPr>
          </a:p>
          <a:p>
            <a:endParaRPr lang="it-CH" sz="2400" b="1" dirty="0">
              <a:solidFill>
                <a:srgbClr val="92D050"/>
              </a:solidFill>
              <a:latin typeface="Walter Turncoat" panose="020B0604020202020204" charset="0"/>
            </a:endParaRPr>
          </a:p>
          <a:p>
            <a:endParaRPr lang="it-CH" sz="2400" b="1" dirty="0">
              <a:solidFill>
                <a:srgbClr val="92D050"/>
              </a:solidFill>
              <a:latin typeface="Walter Turncoat" panose="020B0604020202020204" charset="0"/>
            </a:endParaRPr>
          </a:p>
          <a:p>
            <a:pPr algn="ctr"/>
            <a:r>
              <a:rPr lang="it-CH" sz="2400" b="1" dirty="0">
                <a:solidFill>
                  <a:schemeClr val="bg1"/>
                </a:solidFill>
                <a:latin typeface="Walter Turncoat" panose="020B0604020202020204" charset="0"/>
              </a:rPr>
              <a:t>Avvisare tramite l’apposito formulario almeno </a:t>
            </a:r>
          </a:p>
          <a:p>
            <a:pPr algn="ctr"/>
            <a:r>
              <a:rPr lang="it-CH" sz="2400" b="1" dirty="0">
                <a:solidFill>
                  <a:srgbClr val="FFFF00"/>
                </a:solidFill>
                <a:latin typeface="Walter Turncoat" panose="020B0604020202020204" charset="0"/>
              </a:rPr>
              <a:t>5 giorni prima di cominciare lo stage</a:t>
            </a:r>
            <a:endParaRPr lang="it-CH" sz="1600" b="1" dirty="0">
              <a:solidFill>
                <a:srgbClr val="FFFF00"/>
              </a:solidFill>
              <a:latin typeface="Walter Turncoat" panose="020B0604020202020204" charset="0"/>
            </a:endParaRPr>
          </a:p>
        </p:txBody>
      </p:sp>
      <p:sp>
        <p:nvSpPr>
          <p:cNvPr id="30" name="Google Shape;697;p47"/>
          <p:cNvSpPr/>
          <p:nvPr/>
        </p:nvSpPr>
        <p:spPr>
          <a:xfrm>
            <a:off x="2781550" y="672357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679;p47"/>
          <p:cNvSpPr/>
          <p:nvPr/>
        </p:nvSpPr>
        <p:spPr>
          <a:xfrm>
            <a:off x="325642" y="3578896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54;p11"/>
          <p:cNvSpPr/>
          <p:nvPr/>
        </p:nvSpPr>
        <p:spPr>
          <a:xfrm>
            <a:off x="5043425" y="1024967"/>
            <a:ext cx="1354191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244;p28"/>
          <p:cNvSpPr txBox="1">
            <a:spLocks/>
          </p:cNvSpPr>
          <p:nvPr/>
        </p:nvSpPr>
        <p:spPr>
          <a:xfrm>
            <a:off x="1119740" y="2110221"/>
            <a:ext cx="332362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t-CH" sz="2500" dirty="0">
                <a:solidFill>
                  <a:schemeClr val="accent1"/>
                </a:solidFill>
              </a:rPr>
              <a:t>5 giorni </a:t>
            </a:r>
          </a:p>
          <a:p>
            <a:r>
              <a:rPr lang="it-CH" sz="2200" dirty="0"/>
              <a:t>durante la scuola</a:t>
            </a:r>
          </a:p>
        </p:txBody>
      </p:sp>
      <p:sp>
        <p:nvSpPr>
          <p:cNvPr id="10" name="Google Shape;244;p28"/>
          <p:cNvSpPr txBox="1">
            <a:spLocks/>
          </p:cNvSpPr>
          <p:nvPr/>
        </p:nvSpPr>
        <p:spPr>
          <a:xfrm>
            <a:off x="4297650" y="2110221"/>
            <a:ext cx="332362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t-CH" sz="2200" dirty="0">
                <a:solidFill>
                  <a:schemeClr val="accent1"/>
                </a:solidFill>
              </a:rPr>
              <a:t>Nelle vacanze scolastiche</a:t>
            </a:r>
          </a:p>
        </p:txBody>
      </p:sp>
    </p:spTree>
    <p:extLst>
      <p:ext uri="{BB962C8B-B14F-4D97-AF65-F5344CB8AC3E}">
        <p14:creationId xmlns:p14="http://schemas.microsoft.com/office/powerpoint/2010/main" val="150639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>
            <a:spLocks noGrp="1"/>
          </p:cNvSpPr>
          <p:nvPr>
            <p:ph type="title"/>
          </p:nvPr>
        </p:nvSpPr>
        <p:spPr>
          <a:xfrm>
            <a:off x="2151544" y="48022"/>
            <a:ext cx="4513053" cy="647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CALENDARIO</a:t>
            </a:r>
            <a:endParaRPr dirty="0"/>
          </a:p>
        </p:txBody>
      </p:sp>
      <p:sp>
        <p:nvSpPr>
          <p:cNvPr id="36" name="Google Shape;352;p37"/>
          <p:cNvSpPr/>
          <p:nvPr/>
        </p:nvSpPr>
        <p:spPr>
          <a:xfrm>
            <a:off x="7708491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AGO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37" name="Google Shape;353;p37"/>
          <p:cNvSpPr/>
          <p:nvPr/>
        </p:nvSpPr>
        <p:spPr>
          <a:xfrm>
            <a:off x="7048407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LUG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38" name="Google Shape;354;p37"/>
          <p:cNvSpPr/>
          <p:nvPr/>
        </p:nvSpPr>
        <p:spPr>
          <a:xfrm>
            <a:off x="6388323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GIU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39" name="Google Shape;355;p37"/>
          <p:cNvSpPr/>
          <p:nvPr/>
        </p:nvSpPr>
        <p:spPr>
          <a:xfrm>
            <a:off x="5728239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MAG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40" name="Google Shape;356;p37"/>
          <p:cNvSpPr/>
          <p:nvPr/>
        </p:nvSpPr>
        <p:spPr>
          <a:xfrm>
            <a:off x="5068155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APR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41" name="Google Shape;357;p37"/>
          <p:cNvSpPr/>
          <p:nvPr/>
        </p:nvSpPr>
        <p:spPr>
          <a:xfrm>
            <a:off x="4408071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MAR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42" name="Google Shape;358;p37"/>
          <p:cNvSpPr/>
          <p:nvPr/>
        </p:nvSpPr>
        <p:spPr>
          <a:xfrm>
            <a:off x="3747986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FEB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43" name="Google Shape;359;p37"/>
          <p:cNvSpPr/>
          <p:nvPr/>
        </p:nvSpPr>
        <p:spPr>
          <a:xfrm>
            <a:off x="3087902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GEN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44" name="Google Shape;360;p37"/>
          <p:cNvSpPr/>
          <p:nvPr/>
        </p:nvSpPr>
        <p:spPr>
          <a:xfrm>
            <a:off x="2427818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CH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DIC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45" name="Google Shape;361;p37"/>
          <p:cNvSpPr/>
          <p:nvPr/>
        </p:nvSpPr>
        <p:spPr>
          <a:xfrm>
            <a:off x="1767734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NOV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46" name="Google Shape;362;p37"/>
          <p:cNvSpPr/>
          <p:nvPr/>
        </p:nvSpPr>
        <p:spPr>
          <a:xfrm>
            <a:off x="1107650" y="2380546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OTT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cxnSp>
        <p:nvCxnSpPr>
          <p:cNvPr id="54" name="Google Shape;368;p37"/>
          <p:cNvCxnSpPr/>
          <p:nvPr/>
        </p:nvCxnSpPr>
        <p:spPr>
          <a:xfrm>
            <a:off x="1259414" y="1005992"/>
            <a:ext cx="7271977" cy="6626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" name="Google Shape;372;p37"/>
          <p:cNvCxnSpPr/>
          <p:nvPr/>
        </p:nvCxnSpPr>
        <p:spPr>
          <a:xfrm flipH="1" flipV="1">
            <a:off x="2248322" y="1341117"/>
            <a:ext cx="4697458" cy="3575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" name="Google Shape;373;p37"/>
          <p:cNvSpPr txBox="1"/>
          <p:nvPr/>
        </p:nvSpPr>
        <p:spPr>
          <a:xfrm>
            <a:off x="3011985" y="1106172"/>
            <a:ext cx="2989631" cy="27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lang="en" sz="20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eventi info porte aperte</a:t>
            </a:r>
            <a:endParaRPr sz="2000" kern="0" dirty="0">
              <a:solidFill>
                <a:schemeClr val="bg1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cxnSp>
        <p:nvCxnSpPr>
          <p:cNvPr id="58" name="Google Shape;380;p37"/>
          <p:cNvCxnSpPr/>
          <p:nvPr/>
        </p:nvCxnSpPr>
        <p:spPr>
          <a:xfrm flipH="1">
            <a:off x="2014651" y="3917183"/>
            <a:ext cx="7064694" cy="2035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9" name="Google Shape;381;p37"/>
          <p:cNvSpPr txBox="1"/>
          <p:nvPr/>
        </p:nvSpPr>
        <p:spPr>
          <a:xfrm>
            <a:off x="2203197" y="3683139"/>
            <a:ext cx="5367642" cy="31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lang="it-CH" sz="20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Ricerca posto di apprendistato</a:t>
            </a:r>
            <a:endParaRPr sz="2000" kern="0" dirty="0">
              <a:solidFill>
                <a:schemeClr val="bg1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61" name="Google Shape;377;p37"/>
          <p:cNvSpPr txBox="1"/>
          <p:nvPr/>
        </p:nvSpPr>
        <p:spPr>
          <a:xfrm>
            <a:off x="3701715" y="746398"/>
            <a:ext cx="1327741" cy="31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lang="en" sz="2000" dirty="0">
                <a:solidFill>
                  <a:schemeClr val="accent4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stage</a:t>
            </a:r>
            <a:endParaRPr sz="2000" kern="0" dirty="0">
              <a:solidFill>
                <a:schemeClr val="accent4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35" name="Google Shape;351;p37"/>
          <p:cNvSpPr/>
          <p:nvPr/>
        </p:nvSpPr>
        <p:spPr>
          <a:xfrm>
            <a:off x="592259" y="2380546"/>
            <a:ext cx="684908" cy="393600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niglet" panose="020B0604020202020204" charset="0"/>
                <a:ea typeface="Sniglet"/>
                <a:cs typeface="Sniglet"/>
                <a:sym typeface="Sniglet"/>
              </a:rPr>
              <a:t>SETT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cxnSp>
        <p:nvCxnSpPr>
          <p:cNvPr id="47" name="Google Shape;368;p37"/>
          <p:cNvCxnSpPr/>
          <p:nvPr/>
        </p:nvCxnSpPr>
        <p:spPr>
          <a:xfrm flipV="1">
            <a:off x="997380" y="3132090"/>
            <a:ext cx="8081965" cy="19316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Google Shape;377;p37"/>
          <p:cNvSpPr txBox="1"/>
          <p:nvPr/>
        </p:nvSpPr>
        <p:spPr>
          <a:xfrm>
            <a:off x="4758272" y="2891812"/>
            <a:ext cx="1327741" cy="31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lang="en" sz="2000" dirty="0">
                <a:solidFill>
                  <a:schemeClr val="accent4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consulenze</a:t>
            </a:r>
            <a:endParaRPr sz="2000" kern="0" dirty="0">
              <a:solidFill>
                <a:schemeClr val="accent4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cxnSp>
        <p:nvCxnSpPr>
          <p:cNvPr id="29" name="Google Shape;372;p37"/>
          <p:cNvCxnSpPr/>
          <p:nvPr/>
        </p:nvCxnSpPr>
        <p:spPr>
          <a:xfrm flipH="1" flipV="1">
            <a:off x="3103406" y="4416085"/>
            <a:ext cx="4107817" cy="22464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" name="Google Shape;373;p37"/>
          <p:cNvSpPr txBox="1"/>
          <p:nvPr/>
        </p:nvSpPr>
        <p:spPr>
          <a:xfrm>
            <a:off x="3103406" y="4103411"/>
            <a:ext cx="4218055" cy="33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lang="en" sz="20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(Pre)Iscrizioni scuole (scadenze!)</a:t>
            </a:r>
            <a:endParaRPr sz="2000" kern="0" dirty="0">
              <a:solidFill>
                <a:schemeClr val="bg1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cxnSp>
        <p:nvCxnSpPr>
          <p:cNvPr id="64" name="Google Shape;368;p37"/>
          <p:cNvCxnSpPr/>
          <p:nvPr/>
        </p:nvCxnSpPr>
        <p:spPr>
          <a:xfrm flipV="1">
            <a:off x="994347" y="3501425"/>
            <a:ext cx="2550364" cy="15116"/>
          </a:xfrm>
          <a:prstGeom prst="straightConnector1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5" name="Google Shape;377;p37"/>
          <p:cNvSpPr txBox="1"/>
          <p:nvPr/>
        </p:nvSpPr>
        <p:spPr>
          <a:xfrm>
            <a:off x="1160645" y="3203224"/>
            <a:ext cx="2199133" cy="31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lang="en" sz="20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Incontri tematici*</a:t>
            </a:r>
            <a:endParaRPr sz="2000" kern="0" dirty="0">
              <a:solidFill>
                <a:schemeClr val="bg1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cxnSp>
        <p:nvCxnSpPr>
          <p:cNvPr id="66" name="Google Shape;368;p37"/>
          <p:cNvCxnSpPr/>
          <p:nvPr/>
        </p:nvCxnSpPr>
        <p:spPr>
          <a:xfrm flipV="1">
            <a:off x="3701715" y="3501425"/>
            <a:ext cx="2437974" cy="11682"/>
          </a:xfrm>
          <a:prstGeom prst="straightConnector1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7" name="Google Shape;377;p37"/>
          <p:cNvSpPr txBox="1"/>
          <p:nvPr/>
        </p:nvSpPr>
        <p:spPr>
          <a:xfrm>
            <a:off x="3747986" y="3220437"/>
            <a:ext cx="2199133" cy="31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lang="en" sz="20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Esami attitudinali</a:t>
            </a:r>
            <a:endParaRPr sz="2000" kern="0" dirty="0">
              <a:solidFill>
                <a:schemeClr val="bg1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cxnSp>
        <p:nvCxnSpPr>
          <p:cNvPr id="51" name="Google Shape;372;p37"/>
          <p:cNvCxnSpPr/>
          <p:nvPr/>
        </p:nvCxnSpPr>
        <p:spPr>
          <a:xfrm flipH="1">
            <a:off x="5181548" y="2180684"/>
            <a:ext cx="958141" cy="6443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2" name="Google Shape;373;p37"/>
          <p:cNvSpPr txBox="1"/>
          <p:nvPr/>
        </p:nvSpPr>
        <p:spPr>
          <a:xfrm>
            <a:off x="5230971" y="1819006"/>
            <a:ext cx="985102" cy="33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lang="en" sz="16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Sondaggio scelte</a:t>
            </a:r>
            <a:endParaRPr sz="1600" kern="0" dirty="0">
              <a:solidFill>
                <a:schemeClr val="bg1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cxnSp>
        <p:nvCxnSpPr>
          <p:cNvPr id="55" name="Google Shape;376;p37"/>
          <p:cNvCxnSpPr/>
          <p:nvPr/>
        </p:nvCxnSpPr>
        <p:spPr>
          <a:xfrm flipV="1">
            <a:off x="1930550" y="2154144"/>
            <a:ext cx="0" cy="295018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2" name="Google Shape;377;p37"/>
          <p:cNvSpPr txBox="1"/>
          <p:nvPr/>
        </p:nvSpPr>
        <p:spPr>
          <a:xfrm>
            <a:off x="1651899" y="1717349"/>
            <a:ext cx="11307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Iscrizione corso disegno CSIA</a:t>
            </a:r>
            <a:endParaRPr sz="12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70" name="Google Shape;380;p37"/>
          <p:cNvCxnSpPr>
            <a:endCxn id="71" idx="2"/>
          </p:cNvCxnSpPr>
          <p:nvPr/>
        </p:nvCxnSpPr>
        <p:spPr>
          <a:xfrm flipH="1" flipV="1">
            <a:off x="3308884" y="2087448"/>
            <a:ext cx="10074" cy="425311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Google Shape;377;p37"/>
          <p:cNvSpPr txBox="1"/>
          <p:nvPr/>
        </p:nvSpPr>
        <p:spPr>
          <a:xfrm>
            <a:off x="2760620" y="1554048"/>
            <a:ext cx="109652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Avere un’idea di progetto</a:t>
            </a:r>
            <a:endParaRPr dirty="0"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9" name="Google Shape;377;p37"/>
          <p:cNvSpPr txBox="1"/>
          <p:nvPr/>
        </p:nvSpPr>
        <p:spPr>
          <a:xfrm>
            <a:off x="70396" y="4789344"/>
            <a:ext cx="8353168" cy="31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6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* Incontri tematici su offerta scolastica, ricerca apprendistato e testimonianze</a:t>
            </a:r>
            <a:endParaRPr sz="1600" kern="0" dirty="0">
              <a:solidFill>
                <a:schemeClr val="bg1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33935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1" grpId="0"/>
      <p:bldP spid="50" grpId="0"/>
      <p:bldP spid="31" grpId="0"/>
      <p:bldP spid="65" grpId="0"/>
      <p:bldP spid="67" grpId="0"/>
      <p:bldP spid="52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>
            <a:spLocks noGrp="1"/>
          </p:cNvSpPr>
          <p:nvPr>
            <p:ph type="title"/>
          </p:nvPr>
        </p:nvSpPr>
        <p:spPr>
          <a:xfrm>
            <a:off x="2151544" y="48022"/>
            <a:ext cx="4513053" cy="647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Incontri tematici</a:t>
            </a:r>
            <a:endParaRPr dirty="0"/>
          </a:p>
        </p:txBody>
      </p:sp>
      <p:sp>
        <p:nvSpPr>
          <p:cNvPr id="49" name="Google Shape;377;p37"/>
          <p:cNvSpPr txBox="1"/>
          <p:nvPr/>
        </p:nvSpPr>
        <p:spPr>
          <a:xfrm>
            <a:off x="624464" y="918108"/>
            <a:ext cx="8353168" cy="31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6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Incontri tematici su </a:t>
            </a:r>
            <a:r>
              <a:rPr lang="en" sz="1600" dirty="0">
                <a:solidFill>
                  <a:schemeClr val="accent4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offerta scolastica</a:t>
            </a:r>
            <a:r>
              <a:rPr lang="en" sz="16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:</a:t>
            </a:r>
            <a:endParaRPr sz="1600" kern="0" dirty="0">
              <a:solidFill>
                <a:schemeClr val="bg1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724210E-4029-65AE-0AA0-2249A76A4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61882"/>
              </p:ext>
            </p:extLst>
          </p:nvPr>
        </p:nvGraphicFramePr>
        <p:xfrm>
          <a:off x="304801" y="1685573"/>
          <a:ext cx="8672831" cy="1588616"/>
        </p:xfrm>
        <a:graphic>
          <a:graphicData uri="http://schemas.openxmlformats.org/drawingml/2006/table">
            <a:tbl>
              <a:tblPr firstRow="1" firstCol="1" bandRow="1">
                <a:tableStyleId>{3D0B942B-5FDC-419F-A31C-88048C057ADA}</a:tableStyleId>
              </a:tblPr>
              <a:tblGrid>
                <a:gridCol w="663145">
                  <a:extLst>
                    <a:ext uri="{9D8B030D-6E8A-4147-A177-3AD203B41FA5}">
                      <a16:colId xmlns:a16="http://schemas.microsoft.com/office/drawing/2014/main" val="4200973133"/>
                    </a:ext>
                  </a:extLst>
                </a:gridCol>
                <a:gridCol w="6414426">
                  <a:extLst>
                    <a:ext uri="{9D8B030D-6E8A-4147-A177-3AD203B41FA5}">
                      <a16:colId xmlns:a16="http://schemas.microsoft.com/office/drawing/2014/main" val="1403560066"/>
                    </a:ext>
                  </a:extLst>
                </a:gridCol>
                <a:gridCol w="1595260">
                  <a:extLst>
                    <a:ext uri="{9D8B030D-6E8A-4147-A177-3AD203B41FA5}">
                      <a16:colId xmlns:a16="http://schemas.microsoft.com/office/drawing/2014/main" val="4069750153"/>
                    </a:ext>
                  </a:extLst>
                </a:gridCol>
              </a:tblGrid>
              <a:tr h="3127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sym typeface="Arial"/>
                        </a:rPr>
                        <a:t>Ottobre</a:t>
                      </a:r>
                      <a:endParaRPr lang="it-CH" sz="16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79889"/>
                  </a:ext>
                </a:extLst>
              </a:tr>
              <a:tr h="31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cs typeface="Arial"/>
                          <a:sym typeface="Arial"/>
                        </a:rPr>
                        <a:t>22</a:t>
                      </a:r>
                      <a:endParaRPr lang="it-CH" sz="16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Incontro sull'apprendistato</a:t>
                      </a:r>
                      <a:endParaRPr lang="it-CH" sz="16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13.30 -14.15</a:t>
                      </a:r>
                      <a:endParaRPr lang="it-CH" sz="16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8165249"/>
                  </a:ext>
                </a:extLst>
              </a:tr>
              <a:tr h="337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cs typeface="Arial"/>
                          <a:sym typeface="Arial"/>
                        </a:rPr>
                        <a:t>22</a:t>
                      </a:r>
                      <a:endParaRPr lang="it-CH" sz="16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Incontro sulle scuole a tempo pieno - SAMB SAMT SAMS CSIA</a:t>
                      </a:r>
                      <a:endParaRPr lang="it-CH" sz="16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Dalle 14.15…</a:t>
                      </a:r>
                      <a:endParaRPr lang="it-CH" sz="1600" b="0" i="0" u="none" strike="noStrike" cap="none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91574290"/>
                  </a:ext>
                </a:extLst>
              </a:tr>
              <a:tr h="31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cs typeface="Arial"/>
                          <a:sym typeface="Arial"/>
                        </a:rPr>
                        <a:t>22</a:t>
                      </a:r>
                      <a:endParaRPr lang="it-CH" sz="16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Incontro sulle scuole a tempo pieno - SSPSS SMC</a:t>
                      </a:r>
                      <a:endParaRPr lang="it-CH" sz="16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Fino alle 15.15</a:t>
                      </a:r>
                      <a:endParaRPr lang="it-CH" sz="16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85363604"/>
                  </a:ext>
                </a:extLst>
              </a:tr>
              <a:tr h="31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cs typeface="Arial"/>
                          <a:sym typeface="Arial"/>
                        </a:rPr>
                        <a:t>22</a:t>
                      </a:r>
                      <a:endParaRPr lang="it-CH" sz="16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Incontro su liceo e SCC</a:t>
                      </a:r>
                      <a:endParaRPr lang="it-CH" sz="16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6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15.30 – 16.30</a:t>
                      </a:r>
                      <a:endParaRPr lang="it-CH" sz="16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0418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2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>
            <a:spLocks noGrp="1"/>
          </p:cNvSpPr>
          <p:nvPr>
            <p:ph type="title"/>
          </p:nvPr>
        </p:nvSpPr>
        <p:spPr>
          <a:xfrm>
            <a:off x="2151544" y="48022"/>
            <a:ext cx="4513053" cy="647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Incontri tematici</a:t>
            </a:r>
            <a:endParaRPr dirty="0"/>
          </a:p>
        </p:txBody>
      </p:sp>
      <p:sp>
        <p:nvSpPr>
          <p:cNvPr id="49" name="Google Shape;377;p37"/>
          <p:cNvSpPr txBox="1"/>
          <p:nvPr/>
        </p:nvSpPr>
        <p:spPr>
          <a:xfrm>
            <a:off x="624464" y="918108"/>
            <a:ext cx="8353168" cy="31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600" dirty="0">
                <a:solidFill>
                  <a:schemeClr val="bg1"/>
                </a:solidFill>
                <a:latin typeface="Walter Turncoat" panose="020B0604020202020204" charset="0"/>
                <a:ea typeface="Sniglet"/>
                <a:cs typeface="Sniglet"/>
                <a:sym typeface="Sniglet"/>
              </a:rPr>
              <a:t>Incontri tematici sulla preparazione alla ricerca del posto di apprendistato</a:t>
            </a:r>
            <a:endParaRPr sz="1600" kern="0" dirty="0">
              <a:solidFill>
                <a:schemeClr val="bg1"/>
              </a:solidFill>
              <a:latin typeface="Walter Turncoat" panose="020B0604020202020204" charset="0"/>
              <a:ea typeface="Sniglet"/>
              <a:cs typeface="Sniglet"/>
              <a:sym typeface="Sniglet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E6F5762-B874-DC0E-8D1D-AD3787FD9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34160"/>
              </p:ext>
            </p:extLst>
          </p:nvPr>
        </p:nvGraphicFramePr>
        <p:xfrm>
          <a:off x="914400" y="1862931"/>
          <a:ext cx="7441323" cy="1211518"/>
        </p:xfrm>
        <a:graphic>
          <a:graphicData uri="http://schemas.openxmlformats.org/drawingml/2006/table">
            <a:tbl>
              <a:tblPr firstRow="1" firstCol="1" bandRow="1">
                <a:tableStyleId>{3D0B942B-5FDC-419F-A31C-88048C057ADA}</a:tableStyleId>
              </a:tblPr>
              <a:tblGrid>
                <a:gridCol w="568981">
                  <a:extLst>
                    <a:ext uri="{9D8B030D-6E8A-4147-A177-3AD203B41FA5}">
                      <a16:colId xmlns:a16="http://schemas.microsoft.com/office/drawing/2014/main" val="1489614007"/>
                    </a:ext>
                  </a:extLst>
                </a:gridCol>
                <a:gridCol w="5503603">
                  <a:extLst>
                    <a:ext uri="{9D8B030D-6E8A-4147-A177-3AD203B41FA5}">
                      <a16:colId xmlns:a16="http://schemas.microsoft.com/office/drawing/2014/main" val="1562429276"/>
                    </a:ext>
                  </a:extLst>
                </a:gridCol>
                <a:gridCol w="1368739">
                  <a:extLst>
                    <a:ext uri="{9D8B030D-6E8A-4147-A177-3AD203B41FA5}">
                      <a16:colId xmlns:a16="http://schemas.microsoft.com/office/drawing/2014/main" val="242716544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4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sym typeface="Arial"/>
                        </a:rPr>
                        <a:t>Dicembre</a:t>
                      </a:r>
                      <a:endParaRPr lang="it-CH" sz="14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74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4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it-CH" sz="14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ea typeface="Arial"/>
                          <a:cs typeface="Arial"/>
                          <a:sym typeface="Arial"/>
                        </a:rPr>
                        <a:t>telefonata, stage, preparazione al colloquio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4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13.30 – 16.00</a:t>
                      </a:r>
                      <a:endParaRPr lang="it-CH" sz="14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89943827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CH" sz="14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sym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4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sym typeface="Arial"/>
                        </a:rPr>
                        <a:t>Gennaio</a:t>
                      </a:r>
                      <a:endParaRPr lang="it-CH" sz="14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32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4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sym typeface="Arial"/>
                        </a:rPr>
                        <a:t>TBD</a:t>
                      </a:r>
                      <a:endParaRPr lang="it-CH" sz="14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4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Simulazioni di colloquio</a:t>
                      </a:r>
                      <a:endParaRPr lang="it-CH" sz="14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1400" b="0" i="0" u="none" strike="noStrike" cap="none" dirty="0">
                          <a:solidFill>
                            <a:schemeClr val="bg1"/>
                          </a:solidFill>
                          <a:latin typeface="Walter Turncoat" panose="020B0604020202020204" charset="0"/>
                          <a:sym typeface="Arial"/>
                        </a:rPr>
                        <a:t>da definire</a:t>
                      </a:r>
                      <a:endParaRPr lang="it-CH" sz="1400" b="0" i="0" u="none" strike="noStrike" cap="none" dirty="0">
                        <a:solidFill>
                          <a:schemeClr val="bg1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53026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1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>
            <a:spLocks noGrp="1"/>
          </p:cNvSpPr>
          <p:nvPr>
            <p:ph type="title"/>
          </p:nvPr>
        </p:nvSpPr>
        <p:spPr>
          <a:xfrm>
            <a:off x="1981423" y="622181"/>
            <a:ext cx="4513053" cy="647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Incontri tematici</a:t>
            </a:r>
            <a:endParaRPr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755AECF-BDEB-31DD-883B-8F02D0085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48592"/>
              </p:ext>
            </p:extLst>
          </p:nvPr>
        </p:nvGraphicFramePr>
        <p:xfrm>
          <a:off x="457200" y="1563688"/>
          <a:ext cx="8024648" cy="742633"/>
        </p:xfrm>
        <a:graphic>
          <a:graphicData uri="http://schemas.openxmlformats.org/drawingml/2006/table">
            <a:tbl>
              <a:tblPr firstRow="1" firstCol="1" bandRow="1">
                <a:tableStyleId>{3D0B942B-5FDC-419F-A31C-88048C057ADA}</a:tableStyleId>
              </a:tblPr>
              <a:tblGrid>
                <a:gridCol w="2191407">
                  <a:extLst>
                    <a:ext uri="{9D8B030D-6E8A-4147-A177-3AD203B41FA5}">
                      <a16:colId xmlns:a16="http://schemas.microsoft.com/office/drawing/2014/main" val="1568794151"/>
                    </a:ext>
                  </a:extLst>
                </a:gridCol>
                <a:gridCol w="4357207">
                  <a:extLst>
                    <a:ext uri="{9D8B030D-6E8A-4147-A177-3AD203B41FA5}">
                      <a16:colId xmlns:a16="http://schemas.microsoft.com/office/drawing/2014/main" val="716291692"/>
                    </a:ext>
                  </a:extLst>
                </a:gridCol>
                <a:gridCol w="1476034">
                  <a:extLst>
                    <a:ext uri="{9D8B030D-6E8A-4147-A177-3AD203B41FA5}">
                      <a16:colId xmlns:a16="http://schemas.microsoft.com/office/drawing/2014/main" val="8970107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20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sym typeface="Arial"/>
                        </a:rPr>
                        <a:t>19 DICEMBRE</a:t>
                      </a:r>
                      <a:endParaRPr lang="it-CH" sz="20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CH" sz="20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20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sym typeface="Arial"/>
                        </a:rPr>
                        <a:t>Evento Testimonianze (2 ore)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CH" sz="2000" b="0" i="0" u="none" strike="noStrike" cap="none" dirty="0">
                          <a:solidFill>
                            <a:schemeClr val="accent4"/>
                          </a:solidFill>
                          <a:latin typeface="Walter Turncoat" panose="020B0604020202020204" charset="0"/>
                          <a:sym typeface="Arial"/>
                        </a:rPr>
                        <a:t>pomeriggio</a:t>
                      </a:r>
                      <a:endParaRPr lang="it-CH" sz="2000" b="0" i="0" u="none" strike="noStrike" cap="none" dirty="0">
                        <a:solidFill>
                          <a:schemeClr val="accent4"/>
                        </a:solidFill>
                        <a:latin typeface="Walter Turncoat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4669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907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46612" y="2414138"/>
            <a:ext cx="54507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000" dirty="0" err="1">
                <a:solidFill>
                  <a:srgbClr val="FFFFFF"/>
                </a:solidFill>
                <a:latin typeface="Walter Turncoat"/>
                <a:sym typeface="Walter Turncoat"/>
              </a:rPr>
              <a:t>Risorse</a:t>
            </a:r>
            <a:r>
              <a:rPr lang="en" sz="3000" dirty="0">
                <a:solidFill>
                  <a:srgbClr val="FFFFFF"/>
                </a:solidFill>
                <a:latin typeface="Walter Turncoat"/>
                <a:sym typeface="Walter Turncoat"/>
              </a:rPr>
              <a:t> a disposizione</a:t>
            </a:r>
            <a:endParaRPr lang="it-CH" sz="3000" dirty="0"/>
          </a:p>
        </p:txBody>
      </p:sp>
      <p:sp>
        <p:nvSpPr>
          <p:cNvPr id="4" name="Google Shape;449;p40"/>
          <p:cNvSpPr/>
          <p:nvPr/>
        </p:nvSpPr>
        <p:spPr>
          <a:xfrm>
            <a:off x="4206239" y="1561416"/>
            <a:ext cx="797040" cy="72795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Google Shape;655;p47"/>
          <p:cNvSpPr/>
          <p:nvPr/>
        </p:nvSpPr>
        <p:spPr>
          <a:xfrm>
            <a:off x="4467526" y="1774918"/>
            <a:ext cx="274465" cy="300953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870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 txBox="1">
            <a:spLocks noGrp="1"/>
          </p:cNvSpPr>
          <p:nvPr>
            <p:ph type="body" idx="4294967295"/>
          </p:nvPr>
        </p:nvSpPr>
        <p:spPr>
          <a:xfrm>
            <a:off x="6184139" y="1526400"/>
            <a:ext cx="3048417" cy="20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CH" sz="3600" dirty="0">
                <a:latin typeface="Walter Turncoat"/>
                <a:ea typeface="Walter Turncoat"/>
                <a:cs typeface="Walter Turncoat"/>
                <a:sym typeface="Walter Turncoat"/>
              </a:rPr>
              <a:t>Moodle</a:t>
            </a:r>
            <a:endParaRPr dirty="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08" name="Google Shape;308;p3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93D509-DCCB-83AC-F7AE-BEA37AD3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4" y="637954"/>
            <a:ext cx="6003450" cy="34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25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 txBox="1">
            <a:spLocks noGrp="1"/>
          </p:cNvSpPr>
          <p:nvPr>
            <p:ph type="body" idx="4294967295"/>
          </p:nvPr>
        </p:nvSpPr>
        <p:spPr>
          <a:xfrm>
            <a:off x="5607658" y="2062310"/>
            <a:ext cx="3415460" cy="1102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it-CH" sz="2800" dirty="0">
                <a:latin typeface="Walter Turncoat"/>
                <a:ea typeface="Walter Turncoat"/>
                <a:cs typeface="Walter Turncoat"/>
                <a:sym typeface="Walter Turncoat"/>
              </a:rPr>
              <a:t>portale </a:t>
            </a:r>
            <a:r>
              <a:rPr lang="it-CH" sz="2800" dirty="0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svizzero</a:t>
            </a:r>
            <a:r>
              <a:rPr lang="it-CH" sz="2800" dirty="0">
                <a:latin typeface="Walter Turncoat"/>
                <a:ea typeface="Walter Turncoat"/>
                <a:cs typeface="Walter Turncoat"/>
                <a:sym typeface="Walter Turncoat"/>
              </a:rPr>
              <a:t>:</a:t>
            </a:r>
          </a:p>
          <a:p>
            <a:pPr marL="0" indent="0">
              <a:buNone/>
            </a:pPr>
            <a:r>
              <a:rPr lang="it-CH" sz="2500" dirty="0">
                <a:latin typeface="Walter Turncoat"/>
                <a:ea typeface="Walter Turncoat"/>
                <a:cs typeface="Walter Turncoat"/>
                <a:sym typeface="Walter Turncoat"/>
              </a:rPr>
              <a:t>www.orientamento.ch</a:t>
            </a:r>
          </a:p>
        </p:txBody>
      </p:sp>
      <p:sp>
        <p:nvSpPr>
          <p:cNvPr id="308" name="Google Shape;308;p3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pic>
        <p:nvPicPr>
          <p:cNvPr id="10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25" r="-669" b="4599"/>
          <a:stretch/>
        </p:blipFill>
        <p:spPr bwMode="auto">
          <a:xfrm>
            <a:off x="236545" y="895291"/>
            <a:ext cx="5228477" cy="328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0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0" name="Google Shape;394;p38"/>
          <p:cNvSpPr txBox="1">
            <a:spLocks/>
          </p:cNvSpPr>
          <p:nvPr/>
        </p:nvSpPr>
        <p:spPr>
          <a:xfrm>
            <a:off x="-154614" y="82959"/>
            <a:ext cx="9156000" cy="539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CH" sz="2400" dirty="0"/>
              <a:t> </a:t>
            </a:r>
            <a:r>
              <a:rPr lang="it-CH" sz="2400" dirty="0">
                <a:solidFill>
                  <a:schemeClr val="bg1"/>
                </a:solidFill>
                <a:latin typeface="Walter Turncoat" panose="020B0604020202020204" charset="0"/>
              </a:rPr>
              <a:t>Portale </a:t>
            </a:r>
            <a:r>
              <a:rPr lang="it-CH" sz="2400" dirty="0">
                <a:solidFill>
                  <a:srgbClr val="FF0000"/>
                </a:solidFill>
                <a:latin typeface="Walter Turncoat" panose="020B0604020202020204" charset="0"/>
              </a:rPr>
              <a:t>Ticinese</a:t>
            </a:r>
          </a:p>
          <a:p>
            <a:pPr algn="ctr"/>
            <a:r>
              <a:rPr lang="it-CH" sz="2400" dirty="0">
                <a:solidFill>
                  <a:schemeClr val="bg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http://www.ti.ch/orientamento</a:t>
            </a:r>
          </a:p>
          <a:p>
            <a:pPr algn="ctr"/>
            <a:r>
              <a:rPr lang="it-CH" sz="2400" dirty="0">
                <a:solidFill>
                  <a:schemeClr val="bg1"/>
                </a:solidFill>
                <a:latin typeface="Walter Turncoat" panose="020B0604020202020204" charset="0"/>
              </a:rPr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23" y="1276409"/>
            <a:ext cx="3758749" cy="3035789"/>
          </a:xfrm>
          <a:prstGeom prst="rect">
            <a:avLst/>
          </a:prstGeom>
        </p:spPr>
      </p:pic>
      <p:sp>
        <p:nvSpPr>
          <p:cNvPr id="3" name="Freccia a sinistra 2"/>
          <p:cNvSpPr/>
          <p:nvPr/>
        </p:nvSpPr>
        <p:spPr>
          <a:xfrm>
            <a:off x="4122322" y="1557338"/>
            <a:ext cx="2478504" cy="321468"/>
          </a:xfrm>
          <a:prstGeom prst="lef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/>
          <p:cNvSpPr/>
          <p:nvPr/>
        </p:nvSpPr>
        <p:spPr>
          <a:xfrm>
            <a:off x="1243013" y="1571625"/>
            <a:ext cx="2778918" cy="30718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608" y="1002127"/>
            <a:ext cx="2450306" cy="163353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5087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161D87-C64E-2B62-8F1C-FF2D2CBDB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70" y="997358"/>
            <a:ext cx="5183106" cy="3835617"/>
          </a:xfrm>
          <a:prstGeom prst="rect">
            <a:avLst/>
          </a:prstGeom>
        </p:spPr>
      </p:pic>
      <p:sp>
        <p:nvSpPr>
          <p:cNvPr id="307" name="Google Shape;307;p32"/>
          <p:cNvSpPr txBox="1">
            <a:spLocks noGrp="1"/>
          </p:cNvSpPr>
          <p:nvPr>
            <p:ph type="body" idx="4294967295"/>
          </p:nvPr>
        </p:nvSpPr>
        <p:spPr>
          <a:xfrm>
            <a:off x="5523307" y="1526400"/>
            <a:ext cx="3236278" cy="20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CH" sz="2800" dirty="0">
                <a:hlinkClick r:id="rId4"/>
              </a:rPr>
              <a:t>www.ti.ch/bacheca-secondario</a:t>
            </a:r>
            <a:endParaRPr sz="3200" dirty="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08" name="Google Shape;308;p3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10" name="Google Shape;394;p38"/>
          <p:cNvSpPr txBox="1">
            <a:spLocks/>
          </p:cNvSpPr>
          <p:nvPr/>
        </p:nvSpPr>
        <p:spPr>
          <a:xfrm>
            <a:off x="-526886" y="283647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CH" dirty="0"/>
          </a:p>
        </p:txBody>
      </p:sp>
      <p:sp>
        <p:nvSpPr>
          <p:cNvPr id="12" name="Google Shape;307;p32"/>
          <p:cNvSpPr txBox="1">
            <a:spLocks/>
          </p:cNvSpPr>
          <p:nvPr/>
        </p:nvSpPr>
        <p:spPr>
          <a:xfrm>
            <a:off x="486457" y="277657"/>
            <a:ext cx="8464662" cy="79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 algn="ctr">
              <a:buFont typeface="Sniglet"/>
              <a:buNone/>
            </a:pPr>
            <a:r>
              <a:rPr lang="it-CH" sz="2600" dirty="0">
                <a:latin typeface="Walter Turncoat"/>
                <a:ea typeface="Walter Turncoat"/>
                <a:cs typeface="Walter Turncoat"/>
                <a:sym typeface="Walter Turncoat"/>
              </a:rPr>
              <a:t>La bacheca dell’orientamento</a:t>
            </a:r>
          </a:p>
        </p:txBody>
      </p:sp>
      <p:sp>
        <p:nvSpPr>
          <p:cNvPr id="4" name="Ovale 3"/>
          <p:cNvSpPr/>
          <p:nvPr/>
        </p:nvSpPr>
        <p:spPr>
          <a:xfrm>
            <a:off x="93939" y="2371060"/>
            <a:ext cx="1458414" cy="1977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4134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73726" y="1348149"/>
            <a:ext cx="5288627" cy="72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>
                <a:srgbClr val="003366"/>
              </a:buClr>
              <a:buFontTx/>
              <a:buNone/>
            </a:pPr>
            <a:r>
              <a:rPr lang="en-US" altLang="it-CH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è </a:t>
            </a: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una</a:t>
            </a:r>
            <a:r>
              <a:rPr lang="en-US" altLang="it-CH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consulenza</a:t>
            </a:r>
            <a:r>
              <a:rPr lang="en-US" altLang="it-CH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esterna</a:t>
            </a:r>
            <a:endParaRPr lang="en-US" altLang="it-CH" dirty="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857250"/>
          </a:xfrm>
        </p:spPr>
        <p:txBody>
          <a:bodyPr/>
          <a:lstStyle/>
          <a:p>
            <a:pPr>
              <a:defRPr/>
            </a:pPr>
            <a:r>
              <a:rPr lang="it-IT" altLang="it-CH" sz="3600" u="sng" dirty="0">
                <a:solidFill>
                  <a:schemeClr val="bg1"/>
                </a:solidFill>
              </a:rPr>
              <a:t>Orientamento in sede scolastica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073726" y="4102894"/>
            <a:ext cx="5892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it-CH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per </a:t>
            </a: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l’informazione</a:t>
            </a:r>
            <a:r>
              <a:rPr lang="en-US" altLang="it-CH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 </a:t>
            </a: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collettiva</a:t>
            </a:r>
            <a:endParaRPr lang="it-IT" altLang="it-CH" dirty="0">
              <a:solidFill>
                <a:schemeClr val="lt1"/>
              </a:solidFill>
              <a:latin typeface="Walter Turncoat"/>
              <a:ea typeface="Walter Turncoat"/>
              <a:cs typeface="Walter Turncoat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073726" y="3702844"/>
            <a:ext cx="5439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si</a:t>
            </a:r>
            <a:r>
              <a:rPr lang="en-US" altLang="it-CH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 </a:t>
            </a: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collabora</a:t>
            </a:r>
            <a:r>
              <a:rPr lang="en-US" altLang="it-CH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 con la </a:t>
            </a: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scuola</a:t>
            </a:r>
            <a:endParaRPr lang="it-IT" altLang="it-CH" dirty="0">
              <a:solidFill>
                <a:schemeClr val="lt1"/>
              </a:solidFill>
              <a:latin typeface="Walter Turncoat"/>
              <a:ea typeface="Walter Turncoat"/>
              <a:cs typeface="Walter Turncoa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073727" y="2902744"/>
            <a:ext cx="2489784" cy="72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>
                <a:srgbClr val="003366"/>
              </a:buClr>
              <a:buNone/>
            </a:pP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facoltativa</a:t>
            </a:r>
            <a:endParaRPr lang="it-IT" altLang="it-CH" u="sng" dirty="0">
              <a:solidFill>
                <a:schemeClr val="lt1"/>
              </a:solidFill>
              <a:latin typeface="Walter Turncoat"/>
              <a:ea typeface="Walter Turncoat"/>
              <a:cs typeface="Walter Turncoat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073726" y="2057400"/>
            <a:ext cx="4777270" cy="72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>
                <a:srgbClr val="003366"/>
              </a:buClr>
              <a:buNone/>
            </a:pP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fornita</a:t>
            </a:r>
            <a:r>
              <a:rPr lang="en-US" altLang="it-CH" dirty="0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 </a:t>
            </a:r>
            <a:r>
              <a:rPr lang="en-US" altLang="it-CH" dirty="0" err="1">
                <a:solidFill>
                  <a:schemeClr val="lt1"/>
                </a:solidFill>
                <a:latin typeface="Walter Turncoat"/>
                <a:ea typeface="Walter Turncoat"/>
                <a:cs typeface="Walter Turncoat"/>
              </a:rPr>
              <a:t>gratuitamente</a:t>
            </a:r>
            <a:endParaRPr lang="it-IT" altLang="it-CH" dirty="0">
              <a:solidFill>
                <a:schemeClr val="lt1"/>
              </a:solidFill>
              <a:latin typeface="Walter Turncoat"/>
              <a:ea typeface="Walter Turncoat"/>
              <a:cs typeface="Walter Turncoat"/>
            </a:endParaRPr>
          </a:p>
        </p:txBody>
      </p:sp>
      <p:sp>
        <p:nvSpPr>
          <p:cNvPr id="15" name="Google Shape;715;p47"/>
          <p:cNvSpPr/>
          <p:nvPr/>
        </p:nvSpPr>
        <p:spPr>
          <a:xfrm>
            <a:off x="1408353" y="3849620"/>
            <a:ext cx="419488" cy="3963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7" name="Google Shape;715;p47"/>
          <p:cNvSpPr/>
          <p:nvPr/>
        </p:nvSpPr>
        <p:spPr>
          <a:xfrm>
            <a:off x="1420864" y="2387600"/>
            <a:ext cx="419488" cy="3963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8" name="Google Shape;715;p47"/>
          <p:cNvSpPr/>
          <p:nvPr/>
        </p:nvSpPr>
        <p:spPr>
          <a:xfrm>
            <a:off x="1408353" y="3118610"/>
            <a:ext cx="419488" cy="3963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9" name="Google Shape;715;p47"/>
          <p:cNvSpPr/>
          <p:nvPr/>
        </p:nvSpPr>
        <p:spPr>
          <a:xfrm>
            <a:off x="1408353" y="1656590"/>
            <a:ext cx="419488" cy="3963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23" grpId="0" autoUpdateAnimBg="0"/>
      <p:bldP spid="13324" grpId="0" autoUpdateAnimBg="0"/>
      <p:bldP spid="13325" grpId="0" autoUpdateAnimBg="0"/>
      <p:bldP spid="13326" grpId="0" autoUpdateAnimBg="0"/>
      <p:bldP spid="1332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53454" y="281366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Incontri informativi</a:t>
            </a:r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5" name="Google Shape;55;p11"/>
          <p:cNvSpPr/>
          <p:nvPr/>
        </p:nvSpPr>
        <p:spPr>
          <a:xfrm>
            <a:off x="2786219" y="198728"/>
            <a:ext cx="3890470" cy="65841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35152" t="14696" r="20726" b="28019"/>
          <a:stretch/>
        </p:blipFill>
        <p:spPr>
          <a:xfrm>
            <a:off x="3537147" y="1028801"/>
            <a:ext cx="5107484" cy="372994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3" y="2983780"/>
            <a:ext cx="2481830" cy="177496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0" y="979608"/>
            <a:ext cx="2463461" cy="176350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1711066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3;p20"/>
          <p:cNvSpPr txBox="1">
            <a:spLocks noGrp="1"/>
          </p:cNvSpPr>
          <p:nvPr>
            <p:ph type="body" idx="1"/>
          </p:nvPr>
        </p:nvSpPr>
        <p:spPr>
          <a:xfrm>
            <a:off x="2270146" y="1303170"/>
            <a:ext cx="6587608" cy="2757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Walter Turncoat" panose="020B0604020202020204" charset="0"/>
              </a:rPr>
              <a:t>Area orientarsi:</a:t>
            </a:r>
          </a:p>
          <a:p>
            <a:pPr marL="0" indent="0">
              <a:buNone/>
            </a:pPr>
            <a:r>
              <a:rPr lang="en" dirty="0">
                <a:latin typeface="Walter Turncoat" panose="020B0604020202020204" charset="0"/>
              </a:rPr>
              <a:t>si svolgono </a:t>
            </a:r>
            <a:r>
              <a:rPr lang="en" dirty="0">
                <a:solidFill>
                  <a:schemeClr val="bg1"/>
                </a:solidFill>
                <a:latin typeface="Walter Turncoat" panose="020B0604020202020204" charset="0"/>
              </a:rPr>
              <a:t>unicamente</a:t>
            </a:r>
            <a:r>
              <a:rPr lang="en" dirty="0">
                <a:latin typeface="Walter Turncoat" panose="020B0604020202020204" charset="0"/>
              </a:rPr>
              <a:t> </a:t>
            </a:r>
            <a:r>
              <a:rPr lang="en" dirty="0">
                <a:solidFill>
                  <a:srgbClr val="FFC000"/>
                </a:solidFill>
                <a:latin typeface="Walter Turncoat" panose="020B0604020202020204" charset="0"/>
              </a:rPr>
              <a:t>consulenze informative</a:t>
            </a:r>
          </a:p>
          <a:p>
            <a:pPr marL="0" indent="0">
              <a:buNone/>
            </a:pPr>
            <a:endParaRPr lang="en" dirty="0">
              <a:latin typeface="Walter Turncoat" panose="020B0604020202020204" charset="0"/>
            </a:endParaRPr>
          </a:p>
          <a:p>
            <a:pPr marL="0" indent="0">
              <a:buNone/>
            </a:pPr>
            <a:r>
              <a:rPr lang="en" dirty="0">
                <a:latin typeface="Walter Turncoat" panose="020B0604020202020204" charset="0"/>
              </a:rPr>
              <a:t>Aspetto interessante:</a:t>
            </a:r>
          </a:p>
          <a:p>
            <a:pPr marL="0" indent="0">
              <a:buNone/>
            </a:pPr>
            <a:r>
              <a:rPr lang="en" dirty="0">
                <a:latin typeface="Walter Turncoat" panose="020B0604020202020204" charset="0"/>
                <a:sym typeface="Wingdings" panose="05000000000000000000" pitchFamily="2" charset="2"/>
              </a:rPr>
              <a:t> </a:t>
            </a:r>
            <a:r>
              <a:rPr lang="en" dirty="0">
                <a:latin typeface="Walter Turncoat" panose="020B0604020202020204" charset="0"/>
              </a:rPr>
              <a:t>Eventi (professioni / associazioni /scuole)</a:t>
            </a:r>
            <a:endParaRPr lang="en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84" y="1144081"/>
            <a:ext cx="1419113" cy="2916278"/>
          </a:xfrm>
          <a:prstGeom prst="rect">
            <a:avLst/>
          </a:prstGeom>
        </p:spPr>
      </p:pic>
      <p:sp>
        <p:nvSpPr>
          <p:cNvPr id="8" name="Google Shape;54;p11"/>
          <p:cNvSpPr/>
          <p:nvPr/>
        </p:nvSpPr>
        <p:spPr>
          <a:xfrm>
            <a:off x="2387716" y="1757409"/>
            <a:ext cx="1909934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917230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32C0D-30E9-2BD4-CAB5-1E47644D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0" y="1285650"/>
            <a:ext cx="9156000" cy="857400"/>
          </a:xfrm>
        </p:spPr>
        <p:txBody>
          <a:bodyPr/>
          <a:lstStyle/>
          <a:p>
            <a:r>
              <a:rPr lang="it-CH" dirty="0">
                <a:solidFill>
                  <a:srgbClr val="FFFF00"/>
                </a:solidFill>
              </a:rPr>
              <a:t>«COMUNICAZIONI DALL’ORIENTATRICE»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6CAB317-105E-40A5-06A8-F6DDD79DCE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CH" smtClean="0"/>
              <a:pPr/>
              <a:t>32</a:t>
            </a:fld>
            <a:endParaRPr lang="it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B6C3526-95E8-DF01-3131-413E3D42301A}"/>
              </a:ext>
            </a:extLst>
          </p:cNvPr>
          <p:cNvSpPr txBox="1">
            <a:spLocks/>
          </p:cNvSpPr>
          <p:nvPr/>
        </p:nvSpPr>
        <p:spPr>
          <a:xfrm>
            <a:off x="0" y="2201912"/>
            <a:ext cx="9156000" cy="20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t-CH" dirty="0"/>
              <a:t>MAIL a tutti i genitori</a:t>
            </a:r>
          </a:p>
          <a:p>
            <a:r>
              <a:rPr lang="it-CH" sz="1800" dirty="0"/>
              <a:t>Informazioni delle attività di orientamento legate alla sede scolastica e a livello regionale (eventi informativi, stage e posti di apprendistato)</a:t>
            </a:r>
          </a:p>
        </p:txBody>
      </p:sp>
    </p:spTree>
    <p:extLst>
      <p:ext uri="{BB962C8B-B14F-4D97-AF65-F5344CB8AC3E}">
        <p14:creationId xmlns:p14="http://schemas.microsoft.com/office/powerpoint/2010/main" val="4245497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17007-2D68-49F0-45A0-3290A048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275"/>
            <a:ext cx="9156000" cy="857400"/>
          </a:xfrm>
        </p:spPr>
        <p:txBody>
          <a:bodyPr/>
          <a:lstStyle/>
          <a:p>
            <a:r>
              <a:rPr lang="it-CH" dirty="0">
                <a:solidFill>
                  <a:srgbClr val="FFFF00"/>
                </a:solidFill>
              </a:rPr>
              <a:t>Newsletter cantonale «genitori informati» </a:t>
            </a:r>
            <a:r>
              <a:rPr lang="it-CH" dirty="0"/>
              <a:t>(facoltativa)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2D04939-660B-DEDA-FE91-D25E050AB5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CH" smtClean="0"/>
              <a:pPr/>
              <a:t>33</a:t>
            </a:fld>
            <a:endParaRPr lang="it-CH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304029-26CA-C981-DF8D-38E2F355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59" y="1477107"/>
            <a:ext cx="3056486" cy="30674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AC3BF4-6B29-C0E8-1CBC-5E488F10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025" y="1920240"/>
            <a:ext cx="2338793" cy="230983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7517007-2D68-49F0-45A0-3290A048745B}"/>
              </a:ext>
            </a:extLst>
          </p:cNvPr>
          <p:cNvSpPr txBox="1">
            <a:spLocks/>
          </p:cNvSpPr>
          <p:nvPr/>
        </p:nvSpPr>
        <p:spPr>
          <a:xfrm>
            <a:off x="240255" y="1866616"/>
            <a:ext cx="2937600" cy="228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t-CH" sz="2000" dirty="0">
                <a:solidFill>
                  <a:schemeClr val="bg1"/>
                </a:solidFill>
              </a:rPr>
              <a:t>Eventi informativi cantonali</a:t>
            </a:r>
          </a:p>
          <a:p>
            <a:endParaRPr lang="it-CH" sz="2000" dirty="0">
              <a:solidFill>
                <a:schemeClr val="bg1"/>
              </a:solidFill>
            </a:endParaRPr>
          </a:p>
          <a:p>
            <a:r>
              <a:rPr lang="it-CH" sz="2000" dirty="0">
                <a:solidFill>
                  <a:schemeClr val="bg1"/>
                </a:solidFill>
              </a:rPr>
              <a:t>Porte aperte</a:t>
            </a:r>
          </a:p>
          <a:p>
            <a:endParaRPr lang="it-CH" sz="2000" dirty="0">
              <a:solidFill>
                <a:schemeClr val="bg1"/>
              </a:solidFill>
            </a:endParaRPr>
          </a:p>
          <a:p>
            <a:r>
              <a:rPr lang="it-CH" sz="1800" i="1" dirty="0">
                <a:solidFill>
                  <a:schemeClr val="bg1"/>
                </a:solidFill>
              </a:rPr>
              <a:t>(millestrade.ch, città dei mestieri…)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951569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4;p28"/>
          <p:cNvSpPr txBox="1">
            <a:spLocks/>
          </p:cNvSpPr>
          <p:nvPr/>
        </p:nvSpPr>
        <p:spPr>
          <a:xfrm>
            <a:off x="1584642" y="2363275"/>
            <a:ext cx="649428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t-CH" sz="3000" dirty="0"/>
              <a:t>Cosa posso fare come genitore?</a:t>
            </a:r>
          </a:p>
        </p:txBody>
      </p:sp>
      <p:sp>
        <p:nvSpPr>
          <p:cNvPr id="4" name="Google Shape;251;p28"/>
          <p:cNvSpPr/>
          <p:nvPr/>
        </p:nvSpPr>
        <p:spPr>
          <a:xfrm>
            <a:off x="4230298" y="144688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Google Shape;657;p47"/>
          <p:cNvSpPr/>
          <p:nvPr/>
        </p:nvSpPr>
        <p:spPr>
          <a:xfrm>
            <a:off x="4417503" y="166840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723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body" idx="1"/>
          </p:nvPr>
        </p:nvSpPr>
        <p:spPr>
          <a:xfrm>
            <a:off x="454688" y="977646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it-CH" sz="2000" b="1" dirty="0">
                <a:latin typeface="Walter Turncoat" panose="020B0604020202020204" charset="0"/>
              </a:rPr>
              <a:t>Supporto tecnico</a:t>
            </a:r>
            <a:endParaRPr sz="2000" b="1" dirty="0">
              <a:latin typeface="Walter Turncoat" panose="020B0604020202020204" charset="0"/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2"/>
          </p:nvPr>
        </p:nvSpPr>
        <p:spPr>
          <a:xfrm>
            <a:off x="3260448" y="830519"/>
            <a:ext cx="2419072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it-CH" sz="2000" b="1" dirty="0">
                <a:latin typeface="Walter Turncoat" panose="020B0604020202020204" charset="0"/>
              </a:rPr>
              <a:t>Supporto morale</a:t>
            </a:r>
            <a:endParaRPr sz="2000" b="1" dirty="0">
              <a:latin typeface="Walter Turncoat" panose="020B0604020202020204" charset="0"/>
            </a:endParaRPr>
          </a:p>
        </p:txBody>
      </p:sp>
      <p:sp>
        <p:nvSpPr>
          <p:cNvPr id="247" name="Google Shape;247;p28"/>
          <p:cNvSpPr txBox="1">
            <a:spLocks noGrp="1"/>
          </p:cNvSpPr>
          <p:nvPr>
            <p:ph type="body" idx="3"/>
          </p:nvPr>
        </p:nvSpPr>
        <p:spPr>
          <a:xfrm>
            <a:off x="5565911" y="977646"/>
            <a:ext cx="3136787" cy="820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it-CH" sz="2000" dirty="0">
                <a:latin typeface="Walter Turncoat" panose="020B0604020202020204" charset="0"/>
              </a:rPr>
              <a:t>Parlare della scelta</a:t>
            </a:r>
            <a:endParaRPr sz="1200" dirty="0"/>
          </a:p>
          <a:p>
            <a:pPr marL="0" indent="0" algn="ctr">
              <a:buNone/>
            </a:pPr>
            <a:endParaRPr sz="1200" dirty="0"/>
          </a:p>
        </p:txBody>
      </p:sp>
      <p:sp>
        <p:nvSpPr>
          <p:cNvPr id="248" name="Google Shape;248;p28"/>
          <p:cNvSpPr txBox="1">
            <a:spLocks noGrp="1"/>
          </p:cNvSpPr>
          <p:nvPr>
            <p:ph type="body" idx="1"/>
          </p:nvPr>
        </p:nvSpPr>
        <p:spPr>
          <a:xfrm>
            <a:off x="308004" y="2481902"/>
            <a:ext cx="2906201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it-CH" sz="2000" b="1" dirty="0">
                <a:latin typeface="Walter Turncoat" panose="020B0604020202020204" charset="0"/>
              </a:rPr>
              <a:t>Incentivare la curiosità, condividere le esperienze</a:t>
            </a:r>
            <a:endParaRPr sz="2000" b="1" dirty="0">
              <a:latin typeface="Walter Turncoat" panose="020B0604020202020204" charset="0"/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body" idx="2"/>
          </p:nvPr>
        </p:nvSpPr>
        <p:spPr>
          <a:xfrm>
            <a:off x="3343972" y="2416976"/>
            <a:ext cx="2430795" cy="1369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it-CH" sz="2000" b="1" dirty="0">
                <a:latin typeface="Walter Turncoat" panose="020B0604020202020204" charset="0"/>
              </a:rPr>
              <a:t>Chiedere supporto</a:t>
            </a:r>
          </a:p>
          <a:p>
            <a:pPr marL="0" indent="0" algn="ctr">
              <a:buNone/>
            </a:pPr>
            <a:r>
              <a:rPr lang="it-CH" sz="2000" b="1" dirty="0">
                <a:latin typeface="Walter Turncoat" panose="020B0604020202020204" charset="0"/>
              </a:rPr>
              <a:t>Coinvolgermi e coinvolgere</a:t>
            </a:r>
          </a:p>
          <a:p>
            <a:pPr marL="0" indent="0" algn="ctr">
              <a:buNone/>
            </a:pPr>
            <a:endParaRPr lang="it-CH" sz="2000" b="1" dirty="0">
              <a:latin typeface="Walter Turncoat" panose="020B0604020202020204" charset="0"/>
            </a:endParaRPr>
          </a:p>
          <a:p>
            <a:pPr marL="0" indent="0" algn="ctr">
              <a:buNone/>
            </a:pPr>
            <a:endParaRPr sz="2000" b="1" dirty="0">
              <a:latin typeface="Walter Turncoat" panose="020B0604020202020204" charset="0"/>
            </a:endParaRPr>
          </a:p>
          <a:p>
            <a:pPr marL="0" indent="0" algn="ctr">
              <a:buNone/>
            </a:pPr>
            <a:endParaRPr sz="1200" i="1" dirty="0"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3"/>
          </p:nvPr>
        </p:nvSpPr>
        <p:spPr>
          <a:xfrm>
            <a:off x="5964676" y="2417510"/>
            <a:ext cx="2163982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it-CH" sz="2000" b="1" dirty="0">
                <a:latin typeface="Walter Turncoat" panose="020B0604020202020204" charset="0"/>
              </a:rPr>
              <a:t>Trovare insieme passioni, punti di forza e deboli</a:t>
            </a:r>
            <a:endParaRPr sz="2000" b="1" dirty="0">
              <a:latin typeface="Walter Turncoat" panose="020B0604020202020204" charset="0"/>
            </a:endParaRPr>
          </a:p>
        </p:txBody>
      </p:sp>
      <p:sp>
        <p:nvSpPr>
          <p:cNvPr id="13" name="Google Shape;671;p47"/>
          <p:cNvSpPr/>
          <p:nvPr/>
        </p:nvSpPr>
        <p:spPr>
          <a:xfrm>
            <a:off x="1178779" y="1557368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688;p47"/>
          <p:cNvSpPr/>
          <p:nvPr/>
        </p:nvSpPr>
        <p:spPr>
          <a:xfrm>
            <a:off x="6934272" y="4165854"/>
            <a:ext cx="548701" cy="64633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694;p47"/>
          <p:cNvSpPr/>
          <p:nvPr/>
        </p:nvSpPr>
        <p:spPr>
          <a:xfrm>
            <a:off x="1770638" y="158736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695;p47"/>
          <p:cNvSpPr/>
          <p:nvPr/>
        </p:nvSpPr>
        <p:spPr>
          <a:xfrm>
            <a:off x="1387778" y="3756767"/>
            <a:ext cx="804596" cy="646330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665;p47"/>
          <p:cNvSpPr/>
          <p:nvPr/>
        </p:nvSpPr>
        <p:spPr>
          <a:xfrm>
            <a:off x="6774152" y="1557368"/>
            <a:ext cx="533592" cy="52552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4170957" y="1436557"/>
            <a:ext cx="675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 dirty="0">
                <a:solidFill>
                  <a:srgbClr val="FFFFFF"/>
                </a:solidFill>
              </a:rPr>
              <a:t>👪</a:t>
            </a:r>
            <a:endParaRPr lang="it-CH" sz="3600" dirty="0"/>
          </a:p>
        </p:txBody>
      </p:sp>
      <p:sp>
        <p:nvSpPr>
          <p:cNvPr id="3" name="Rettangolo 2"/>
          <p:cNvSpPr/>
          <p:nvPr/>
        </p:nvSpPr>
        <p:spPr>
          <a:xfrm>
            <a:off x="4179347" y="3989815"/>
            <a:ext cx="804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 dirty="0">
                <a:solidFill>
                  <a:srgbClr val="FFFFFF"/>
                </a:solidFill>
              </a:rPr>
              <a:t>👆</a:t>
            </a:r>
            <a:endParaRPr lang="it-CH" sz="3600" dirty="0"/>
          </a:p>
        </p:txBody>
      </p:sp>
    </p:spTree>
    <p:extLst>
      <p:ext uri="{BB962C8B-B14F-4D97-AF65-F5344CB8AC3E}">
        <p14:creationId xmlns:p14="http://schemas.microsoft.com/office/powerpoint/2010/main" val="1916435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4;p28"/>
          <p:cNvSpPr txBox="1">
            <a:spLocks/>
          </p:cNvSpPr>
          <p:nvPr/>
        </p:nvSpPr>
        <p:spPr>
          <a:xfrm>
            <a:off x="1395458" y="650099"/>
            <a:ext cx="649428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alter Turncoat"/>
              <a:buNone/>
              <a:defRPr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t-CH" sz="3000" u="sng" dirty="0"/>
              <a:t>Qualche consiglio utile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95458" y="1337986"/>
            <a:ext cx="71785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0" indent="-450850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Anticipare i tempi</a:t>
            </a:r>
          </a:p>
          <a:p>
            <a:pPr marL="450850" lvl="0" indent="-450850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Sfruttare gli strumenti a disposizione</a:t>
            </a:r>
          </a:p>
          <a:p>
            <a:pPr marL="450850" lvl="0" indent="-450850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Prevedere delle </a:t>
            </a:r>
            <a:r>
              <a:rPr lang="it-CH" sz="2200" u="sng" dirty="0">
                <a:solidFill>
                  <a:schemeClr val="bg1"/>
                </a:solidFill>
                <a:latin typeface="Walter Turncoat" panose="020B0604020202020204" charset="0"/>
              </a:rPr>
              <a:t>alternative</a:t>
            </a:r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 </a:t>
            </a:r>
          </a:p>
          <a:p>
            <a:pPr marL="450850" lvl="0" indent="-450850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Prendere un appuntamento il prima possibile</a:t>
            </a:r>
          </a:p>
        </p:txBody>
      </p:sp>
    </p:spTree>
    <p:extLst>
      <p:ext uri="{BB962C8B-B14F-4D97-AF65-F5344CB8AC3E}">
        <p14:creationId xmlns:p14="http://schemas.microsoft.com/office/powerpoint/2010/main" val="385448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3265" y="1200068"/>
            <a:ext cx="8673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1. Si tratta di una prima scelta – ne seguiranno molte altre</a:t>
            </a:r>
          </a:p>
          <a:p>
            <a:endParaRPr lang="it-CH" sz="2200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2. L’orientamento è un percorso:</a:t>
            </a:r>
          </a:p>
          <a:p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   prima di scegliere bisogna conoscersi e conoscere</a:t>
            </a:r>
          </a:p>
          <a:p>
            <a:endParaRPr lang="it-CH" sz="2200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3. Ruolo centrale dei vostri figli/e nei processi decisionali</a:t>
            </a:r>
          </a:p>
          <a:p>
            <a:endParaRPr lang="it-CH" sz="2200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4. Sfruttate gli strumenti a disposizione – me compresa! </a:t>
            </a:r>
          </a:p>
          <a:p>
            <a:endParaRPr lang="it-CH" sz="2200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5. Siete i benvenuti in consulenza </a:t>
            </a:r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  <a:sym typeface="Wingdings" panose="05000000000000000000" pitchFamily="2" charset="2"/>
              </a:rPr>
              <a:t> </a:t>
            </a:r>
            <a:r>
              <a:rPr lang="it-CH" sz="2200" dirty="0">
                <a:solidFill>
                  <a:schemeClr val="bg1"/>
                </a:solidFill>
                <a:latin typeface="Walter Turncoat" panose="020B0604020202020204" charset="0"/>
              </a:rPr>
              <a:t>!</a:t>
            </a:r>
            <a:endParaRPr lang="it-CH" sz="1600" b="1" dirty="0">
              <a:solidFill>
                <a:schemeClr val="bg1"/>
              </a:solidFill>
              <a:latin typeface="Walter Turncoat" panose="020B0604020202020204" charset="0"/>
            </a:endParaRPr>
          </a:p>
          <a:p>
            <a:endParaRPr lang="it-CH" dirty="0">
              <a:solidFill>
                <a:schemeClr val="bg1"/>
              </a:solidFill>
              <a:latin typeface="Walter Turncoat" panose="020B0604020202020204" charset="0"/>
            </a:endParaRPr>
          </a:p>
        </p:txBody>
      </p:sp>
      <p:grpSp>
        <p:nvGrpSpPr>
          <p:cNvPr id="17" name="Google Shape;807;p48"/>
          <p:cNvGrpSpPr/>
          <p:nvPr/>
        </p:nvGrpSpPr>
        <p:grpSpPr>
          <a:xfrm>
            <a:off x="1760343" y="247774"/>
            <a:ext cx="689369" cy="716071"/>
            <a:chOff x="9901824" y="937343"/>
            <a:chExt cx="744273" cy="793950"/>
          </a:xfrm>
        </p:grpSpPr>
        <p:grpSp>
          <p:nvGrpSpPr>
            <p:cNvPr id="18" name="Google Shape;808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5" name="Google Shape;809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810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811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812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813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814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815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816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817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818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819;p48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20;p48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21;p48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2;p48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3;p48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4;p48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2470458" y="425016"/>
            <a:ext cx="6759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3000" b="1" dirty="0">
                <a:solidFill>
                  <a:schemeClr val="bg1"/>
                </a:solidFill>
                <a:latin typeface="Walter Turncoat" panose="020B0604020202020204" charset="0"/>
              </a:rPr>
              <a:t>I  messaggi da portarsi a casa!</a:t>
            </a:r>
          </a:p>
        </p:txBody>
      </p:sp>
      <p:sp>
        <p:nvSpPr>
          <p:cNvPr id="36" name="Google Shape;54;p11"/>
          <p:cNvSpPr/>
          <p:nvPr/>
        </p:nvSpPr>
        <p:spPr>
          <a:xfrm flipV="1">
            <a:off x="2555731" y="940985"/>
            <a:ext cx="5755369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721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2" y="1912473"/>
            <a:ext cx="2753789" cy="237286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CH" smtClean="0"/>
              <a:pPr/>
              <a:t>38</a:t>
            </a:fld>
            <a:endParaRPr lang="it-CH"/>
          </a:p>
        </p:txBody>
      </p:sp>
      <p:sp>
        <p:nvSpPr>
          <p:cNvPr id="6" name="Google Shape;319;p33"/>
          <p:cNvSpPr txBox="1">
            <a:spLocks/>
          </p:cNvSpPr>
          <p:nvPr/>
        </p:nvSpPr>
        <p:spPr>
          <a:xfrm>
            <a:off x="831286" y="551866"/>
            <a:ext cx="5216339" cy="9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>
              <a:buFont typeface="Sniglet"/>
              <a:buNone/>
            </a:pPr>
            <a:r>
              <a:rPr lang="it-CH" sz="3600" dirty="0">
                <a:latin typeface="Walter Turncoat" panose="020B0604020202020204" charset="0"/>
              </a:rPr>
              <a:t>SM Chiasso</a:t>
            </a:r>
          </a:p>
          <a:p>
            <a:pPr marL="0" indent="0">
              <a:buFont typeface="Sniglet"/>
              <a:buNone/>
            </a:pPr>
            <a:endParaRPr lang="it-CH" dirty="0"/>
          </a:p>
        </p:txBody>
      </p:sp>
      <p:sp>
        <p:nvSpPr>
          <p:cNvPr id="7" name="Google Shape;147;p20"/>
          <p:cNvSpPr/>
          <p:nvPr/>
        </p:nvSpPr>
        <p:spPr>
          <a:xfrm rot="10800000">
            <a:off x="686968" y="1758772"/>
            <a:ext cx="2952156" cy="2665442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it-CH" sz="1600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  <p:sp>
        <p:nvSpPr>
          <p:cNvPr id="8" name="Google Shape;145;p20"/>
          <p:cNvSpPr/>
          <p:nvPr/>
        </p:nvSpPr>
        <p:spPr>
          <a:xfrm>
            <a:off x="6205069" y="16017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84;p47"/>
          <p:cNvSpPr/>
          <p:nvPr/>
        </p:nvSpPr>
        <p:spPr>
          <a:xfrm>
            <a:off x="6506075" y="332498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42;p20"/>
          <p:cNvSpPr txBox="1">
            <a:spLocks/>
          </p:cNvSpPr>
          <p:nvPr/>
        </p:nvSpPr>
        <p:spPr>
          <a:xfrm>
            <a:off x="5153890" y="905571"/>
            <a:ext cx="293743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t-CH" sz="2600" dirty="0">
                <a:solidFill>
                  <a:srgbClr val="FFC000"/>
                </a:solidFill>
              </a:rPr>
              <a:t>Consulenze </a:t>
            </a:r>
          </a:p>
        </p:txBody>
      </p:sp>
      <p:sp>
        <p:nvSpPr>
          <p:cNvPr id="11" name="Google Shape;143;p20"/>
          <p:cNvSpPr txBox="1">
            <a:spLocks/>
          </p:cNvSpPr>
          <p:nvPr/>
        </p:nvSpPr>
        <p:spPr>
          <a:xfrm>
            <a:off x="4348180" y="1448618"/>
            <a:ext cx="4540046" cy="32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None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/>
            <a:endParaRPr lang="it-CH" sz="800" dirty="0">
              <a:latin typeface="Walter Turncoat" panose="020B0604020202020204" charset="0"/>
            </a:endParaRPr>
          </a:p>
          <a:p>
            <a:pPr marL="0" indent="0"/>
            <a:r>
              <a:rPr lang="it-CH" dirty="0">
                <a:latin typeface="Walter Turncoat" panose="020B0604020202020204" charset="0"/>
              </a:rPr>
              <a:t>APPUNTAMENTO </a:t>
            </a:r>
          </a:p>
          <a:p>
            <a:pPr marL="0" indent="0"/>
            <a:r>
              <a:rPr lang="it-CH" dirty="0">
                <a:latin typeface="Walter Turncoat" panose="020B0604020202020204" charset="0"/>
              </a:rPr>
              <a:t>da fissare su </a:t>
            </a:r>
            <a:r>
              <a:rPr lang="it-CH" sz="2800" b="1" dirty="0">
                <a:latin typeface="Walter Turncoat" panose="020B0604020202020204" charset="0"/>
              </a:rPr>
              <a:t>Moodle</a:t>
            </a:r>
            <a:endParaRPr lang="it-CH" b="1" dirty="0">
              <a:latin typeface="Walter Turncoat" panose="020B0604020202020204" charset="0"/>
            </a:endParaRPr>
          </a:p>
          <a:p>
            <a:pPr marL="0" indent="0"/>
            <a:r>
              <a:rPr lang="it-CH" dirty="0">
                <a:latin typeface="Walter Turncoat" panose="020B0604020202020204" charset="0"/>
              </a:rPr>
              <a:t>nel corso </a:t>
            </a:r>
            <a:r>
              <a:rPr lang="it-CH" i="1" dirty="0">
                <a:latin typeface="Walter Turncoat" panose="020B0604020202020204" charset="0"/>
              </a:rPr>
              <a:t>Orientamento 2025/26</a:t>
            </a:r>
          </a:p>
          <a:p>
            <a:pPr marL="0" indent="0"/>
            <a:endParaRPr lang="it-CH" sz="600" dirty="0">
              <a:latin typeface="Walter Turncoat" panose="020B0604020202020204" charset="0"/>
            </a:endParaRPr>
          </a:p>
          <a:p>
            <a:pPr marL="0" indent="0"/>
            <a:endParaRPr lang="it-CH" sz="100" dirty="0">
              <a:latin typeface="Walter Turncoat" panose="020B0604020202020204" charset="0"/>
            </a:endParaRPr>
          </a:p>
          <a:p>
            <a:pPr marL="0" indent="0"/>
            <a:r>
              <a:rPr lang="it-CH" dirty="0">
                <a:latin typeface="Walter Turncoat" panose="020B0604020202020204" charset="0"/>
              </a:rPr>
              <a:t>Giorno di presenza in sede: </a:t>
            </a:r>
          </a:p>
          <a:p>
            <a:pPr marL="0" indent="0"/>
            <a:r>
              <a:rPr lang="it-CH" dirty="0">
                <a:solidFill>
                  <a:schemeClr val="accent1"/>
                </a:solidFill>
                <a:latin typeface="Walter Turncoat" panose="020B0604020202020204" charset="0"/>
              </a:rPr>
              <a:t>Mercoledì mattina</a:t>
            </a:r>
          </a:p>
          <a:p>
            <a:pPr marL="0" indent="0"/>
            <a:r>
              <a:rPr lang="it-CH" dirty="0">
                <a:solidFill>
                  <a:schemeClr val="accent1"/>
                </a:solidFill>
                <a:latin typeface="Walter Turncoat" panose="020B0604020202020204" charset="0"/>
              </a:rPr>
              <a:t>Lunedì pomeriggio </a:t>
            </a:r>
            <a:r>
              <a:rPr lang="it-CH" sz="1600" dirty="0">
                <a:solidFill>
                  <a:schemeClr val="accent1"/>
                </a:solidFill>
                <a:latin typeface="Walter Turncoat" panose="020B0604020202020204" charset="0"/>
              </a:rPr>
              <a:t>(Quindicinalmente)</a:t>
            </a:r>
          </a:p>
          <a:p>
            <a:pPr marL="0" indent="0"/>
            <a:endParaRPr lang="it-CH" sz="1600" dirty="0">
              <a:solidFill>
                <a:schemeClr val="accent1"/>
              </a:solidFill>
              <a:latin typeface="Walter Turncoat" panose="020B0604020202020204" charset="0"/>
            </a:endParaRPr>
          </a:p>
          <a:p>
            <a:pPr marL="0" indent="0"/>
            <a:r>
              <a:rPr lang="it-CH" dirty="0">
                <a:solidFill>
                  <a:schemeClr val="accent1"/>
                </a:solidFill>
                <a:latin typeface="Walter Turncoat" panose="020B0604020202020204" charset="0"/>
              </a:rPr>
              <a:t>Aula Orientamento</a:t>
            </a:r>
          </a:p>
          <a:p>
            <a:pPr marL="0" indent="0"/>
            <a:endParaRPr lang="it-CH" sz="400" dirty="0">
              <a:solidFill>
                <a:schemeClr val="accent1"/>
              </a:solidFill>
              <a:latin typeface="Walter Turncoat" panose="020B0604020202020204" charset="0"/>
            </a:endParaRPr>
          </a:p>
          <a:p>
            <a:pPr marL="0" indent="0"/>
            <a:r>
              <a:rPr lang="it-CH" dirty="0">
                <a:solidFill>
                  <a:schemeClr val="accent1"/>
                </a:solidFill>
                <a:latin typeface="Walter Turncoat" panose="020B0604020202020204" charset="0"/>
              </a:rPr>
              <a:t>Contatto: arianna.arioli@ti.ch</a:t>
            </a:r>
          </a:p>
          <a:p>
            <a:pPr marL="0" indent="0"/>
            <a:endParaRPr lang="it-CH" dirty="0">
              <a:latin typeface="Walter Turncoat" panose="020B0604020202020204" charset="0"/>
            </a:endParaRPr>
          </a:p>
          <a:p>
            <a:pPr marL="0" indent="0"/>
            <a:r>
              <a:rPr lang="it-CH" dirty="0">
                <a:latin typeface="Walter Turncoat" panose="020B0604020202020204" charset="0"/>
              </a:rPr>
              <a:t>	</a:t>
            </a:r>
            <a:endParaRPr lang="it-CH" dirty="0"/>
          </a:p>
        </p:txBody>
      </p:sp>
      <p:sp>
        <p:nvSpPr>
          <p:cNvPr id="12" name="Google Shape;54;p11"/>
          <p:cNvSpPr/>
          <p:nvPr/>
        </p:nvSpPr>
        <p:spPr>
          <a:xfrm flipV="1">
            <a:off x="890169" y="1305614"/>
            <a:ext cx="2656593" cy="70603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54;p11"/>
          <p:cNvSpPr/>
          <p:nvPr/>
        </p:nvSpPr>
        <p:spPr>
          <a:xfrm>
            <a:off x="6811856" y="2361436"/>
            <a:ext cx="1355903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299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779220" y="1619644"/>
            <a:ext cx="525443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Ufficio dell’orientamento scolastico e professionale</a:t>
            </a:r>
            <a:endParaRPr dirty="0"/>
          </a:p>
        </p:txBody>
      </p:sp>
      <p:sp>
        <p:nvSpPr>
          <p:cNvPr id="145" name="Google Shape;145;p20"/>
          <p:cNvSpPr/>
          <p:nvPr/>
        </p:nvSpPr>
        <p:spPr>
          <a:xfrm>
            <a:off x="5918746" y="814452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43;p20"/>
          <p:cNvSpPr txBox="1">
            <a:spLocks noGrp="1"/>
          </p:cNvSpPr>
          <p:nvPr>
            <p:ph type="body" idx="1"/>
          </p:nvPr>
        </p:nvSpPr>
        <p:spPr>
          <a:xfrm>
            <a:off x="4297650" y="2626876"/>
            <a:ext cx="4200300" cy="20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UOSP, Sede di Mendrisio</a:t>
            </a:r>
          </a:p>
          <a:p>
            <a:pPr marL="0" indent="0">
              <a:buNone/>
            </a:pPr>
            <a:r>
              <a:rPr lang="en" dirty="0"/>
              <a:t>Via Pier Francesco Mola 1</a:t>
            </a:r>
          </a:p>
          <a:p>
            <a:pPr marL="0" indent="0">
              <a:buNone/>
            </a:pPr>
            <a:r>
              <a:rPr lang="en" dirty="0"/>
              <a:t>6850 Mendrisio</a:t>
            </a:r>
          </a:p>
          <a:p>
            <a:pPr marL="0" indent="0">
              <a:buNone/>
            </a:pPr>
            <a:r>
              <a:rPr lang="en" dirty="0"/>
              <a:t>Tel. 091 816 41 21</a:t>
            </a:r>
          </a:p>
        </p:txBody>
      </p:sp>
      <p:sp>
        <p:nvSpPr>
          <p:cNvPr id="12" name="Google Shape;684;p47"/>
          <p:cNvSpPr/>
          <p:nvPr/>
        </p:nvSpPr>
        <p:spPr>
          <a:xfrm>
            <a:off x="6219750" y="986773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4;p11"/>
          <p:cNvSpPr/>
          <p:nvPr/>
        </p:nvSpPr>
        <p:spPr>
          <a:xfrm>
            <a:off x="4710166" y="4296116"/>
            <a:ext cx="1509584" cy="13099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2" y="1248766"/>
            <a:ext cx="2467360" cy="2864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Google Shape;147;p20"/>
          <p:cNvSpPr/>
          <p:nvPr/>
        </p:nvSpPr>
        <p:spPr>
          <a:xfrm>
            <a:off x="721374" y="1248766"/>
            <a:ext cx="2652447" cy="304735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CH" sz="1600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  <p:sp>
        <p:nvSpPr>
          <p:cNvPr id="2" name="Google Shape;319;p33">
            <a:extLst>
              <a:ext uri="{FF2B5EF4-FFF2-40B4-BE49-F238E27FC236}">
                <a16:creationId xmlns:a16="http://schemas.microsoft.com/office/drawing/2014/main" id="{0ACBDF92-2F24-1AA1-CECF-9AFCC7114362}"/>
              </a:ext>
            </a:extLst>
          </p:cNvPr>
          <p:cNvSpPr txBox="1">
            <a:spLocks/>
          </p:cNvSpPr>
          <p:nvPr/>
        </p:nvSpPr>
        <p:spPr>
          <a:xfrm>
            <a:off x="179518" y="61728"/>
            <a:ext cx="8784964" cy="9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>
              <a:buFont typeface="Sniglet"/>
              <a:buNone/>
            </a:pPr>
            <a:r>
              <a:rPr lang="it-CH" sz="3600" dirty="0">
                <a:latin typeface="Walter Turncoat" panose="020B0604020202020204" charset="0"/>
              </a:rPr>
              <a:t>Durante le </a:t>
            </a:r>
            <a:r>
              <a:rPr lang="it-CH" sz="3600">
                <a:latin typeface="Walter Turncoat" panose="020B0604020202020204" charset="0"/>
              </a:rPr>
              <a:t>vacanze …</a:t>
            </a:r>
            <a:endParaRPr lang="it-CH" sz="3600" dirty="0">
              <a:latin typeface="Walter Turncoat" panose="020B0604020202020204" charset="0"/>
            </a:endParaRPr>
          </a:p>
          <a:p>
            <a:pPr marL="0" indent="0">
              <a:buFont typeface="Sniglet"/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02363113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2000" y="682099"/>
            <a:ext cx="9156000" cy="955362"/>
          </a:xfrm>
        </p:spPr>
        <p:txBody>
          <a:bodyPr/>
          <a:lstStyle/>
          <a:p>
            <a:r>
              <a:rPr lang="it-CH" dirty="0"/>
              <a:t>Di cosa si occupa un’orientatrice </a:t>
            </a:r>
            <a:br>
              <a:rPr lang="it-CH" dirty="0"/>
            </a:br>
            <a:r>
              <a:rPr lang="it-CH" dirty="0"/>
              <a:t>scolastica e professionale in quarta media?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78878" y="2327245"/>
            <a:ext cx="7823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01600" indent="0" algn="ctr">
              <a:buNone/>
            </a:pPr>
            <a:r>
              <a:rPr lang="it-CH" sz="1800" dirty="0">
                <a:solidFill>
                  <a:schemeClr val="tx1"/>
                </a:solidFill>
                <a:latin typeface="Sniglet" panose="020B0604020202020204" charset="0"/>
              </a:rPr>
              <a:t>Accompagnare gli allievi/e verso una scelta  </a:t>
            </a:r>
          </a:p>
          <a:p>
            <a:pPr marL="101600" indent="0" algn="ctr">
              <a:buNone/>
            </a:pPr>
            <a:r>
              <a:rPr lang="it-CH" sz="2800" b="1" dirty="0">
                <a:solidFill>
                  <a:schemeClr val="tx1"/>
                </a:solidFill>
                <a:latin typeface="Sniglet" panose="020B0604020202020204" charset="0"/>
              </a:rPr>
              <a:t>consapevole  e  responsabile</a:t>
            </a:r>
            <a:endParaRPr lang="it-CH" sz="2400" dirty="0">
              <a:solidFill>
                <a:schemeClr val="tx1"/>
              </a:solidFill>
              <a:latin typeface="Sniglet" panose="020B0604020202020204" charset="0"/>
            </a:endParaRPr>
          </a:p>
          <a:p>
            <a:pPr marL="101600" indent="0" algn="ctr">
              <a:buNone/>
            </a:pPr>
            <a:r>
              <a:rPr lang="it-CH" sz="1800" dirty="0">
                <a:solidFill>
                  <a:schemeClr val="tx1"/>
                </a:solidFill>
                <a:latin typeface="Sniglet" panose="020B0604020202020204" charset="0"/>
              </a:rPr>
              <a:t>che tenga conto delle caratteristiche, interessi e aspettative di ognuno</a:t>
            </a:r>
          </a:p>
        </p:txBody>
      </p:sp>
    </p:spTree>
    <p:extLst>
      <p:ext uri="{BB962C8B-B14F-4D97-AF65-F5344CB8AC3E}">
        <p14:creationId xmlns:p14="http://schemas.microsoft.com/office/powerpoint/2010/main" val="1271837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>
            <a:spLocks noGrp="1"/>
          </p:cNvSpPr>
          <p:nvPr>
            <p:ph type="ctrTitle" idx="4294967295"/>
          </p:nvPr>
        </p:nvSpPr>
        <p:spPr>
          <a:xfrm>
            <a:off x="2024702" y="2007677"/>
            <a:ext cx="5094593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800" dirty="0"/>
              <a:t>Grazie dell’attenzione!</a:t>
            </a:r>
            <a:endParaRPr sz="4800" dirty="0"/>
          </a:p>
        </p:txBody>
      </p:sp>
      <p:sp>
        <p:nvSpPr>
          <p:cNvPr id="320" name="Google Shape;320;p33"/>
          <p:cNvSpPr/>
          <p:nvPr/>
        </p:nvSpPr>
        <p:spPr>
          <a:xfrm>
            <a:off x="4228267" y="1084775"/>
            <a:ext cx="687464" cy="69159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1" name="Google Shape;321;p33"/>
          <p:cNvSpPr/>
          <p:nvPr/>
        </p:nvSpPr>
        <p:spPr>
          <a:xfrm>
            <a:off x="3502969" y="2799280"/>
            <a:ext cx="2138058" cy="110246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01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-12000" y="394036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 dirty="0"/>
              <a:t>Temi della serata</a:t>
            </a:r>
            <a:endParaRPr sz="3000" dirty="0"/>
          </a:p>
        </p:txBody>
      </p:sp>
      <p:sp>
        <p:nvSpPr>
          <p:cNvPr id="64" name="Google Shape;64;p12"/>
          <p:cNvSpPr txBox="1"/>
          <p:nvPr/>
        </p:nvSpPr>
        <p:spPr>
          <a:xfrm>
            <a:off x="1625599" y="1191253"/>
            <a:ext cx="7329215" cy="321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it-CH" sz="18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          	 Il sistema formativo svizzero</a:t>
            </a:r>
          </a:p>
          <a:p>
            <a:pPr>
              <a:spcBef>
                <a:spcPts val="600"/>
              </a:spcBef>
            </a:pPr>
            <a:endParaRPr lang="it-CH" sz="9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>
              <a:spcBef>
                <a:spcPts val="600"/>
              </a:spcBef>
            </a:pPr>
            <a:r>
              <a:rPr lang="it-CH" sz="18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           	La scelta in orientamento</a:t>
            </a:r>
          </a:p>
          <a:p>
            <a:pPr>
              <a:spcBef>
                <a:spcPts val="600"/>
              </a:spcBef>
            </a:pPr>
            <a:endParaRPr lang="it-CH" sz="9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>
              <a:spcBef>
                <a:spcPts val="600"/>
              </a:spcBef>
            </a:pPr>
            <a:r>
              <a:rPr lang="it-CH" sz="18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       	Calendario</a:t>
            </a:r>
          </a:p>
          <a:p>
            <a:pPr>
              <a:spcBef>
                <a:spcPts val="600"/>
              </a:spcBef>
            </a:pPr>
            <a:endParaRPr lang="it-CH" sz="9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>
              <a:spcBef>
                <a:spcPts val="600"/>
              </a:spcBef>
            </a:pPr>
            <a:r>
              <a:rPr lang="it-CH" sz="18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	Risorse a disposizione</a:t>
            </a:r>
          </a:p>
          <a:p>
            <a:pPr>
              <a:spcBef>
                <a:spcPts val="600"/>
              </a:spcBef>
            </a:pPr>
            <a:endParaRPr lang="it-CH" sz="9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>
              <a:spcBef>
                <a:spcPts val="600"/>
              </a:spcBef>
            </a:pPr>
            <a:r>
              <a:rPr lang="it-CH" sz="18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           	Consigli per i genitori</a:t>
            </a:r>
          </a:p>
          <a:p>
            <a:pPr>
              <a:spcBef>
                <a:spcPts val="600"/>
              </a:spcBef>
            </a:pPr>
            <a:r>
              <a:rPr lang="it-CH" sz="16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           </a:t>
            </a:r>
          </a:p>
          <a:p>
            <a:pPr>
              <a:spcBef>
                <a:spcPts val="600"/>
              </a:spcBef>
            </a:pPr>
            <a:endParaRPr lang="it-CH" sz="16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>
              <a:spcBef>
                <a:spcPts val="600"/>
              </a:spcBef>
            </a:pPr>
            <a:endParaRPr lang="it-CH" sz="16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>
              <a:spcBef>
                <a:spcPts val="600"/>
              </a:spcBef>
            </a:pPr>
            <a:r>
              <a:rPr lang="it-CH" sz="16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           </a:t>
            </a:r>
            <a:endParaRPr sz="12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76" name="Google Shape;693;p47"/>
          <p:cNvSpPr/>
          <p:nvPr/>
        </p:nvSpPr>
        <p:spPr>
          <a:xfrm>
            <a:off x="1771098" y="1311618"/>
            <a:ext cx="434499" cy="321724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655;p47"/>
          <p:cNvSpPr/>
          <p:nvPr/>
        </p:nvSpPr>
        <p:spPr>
          <a:xfrm>
            <a:off x="1787860" y="1915972"/>
            <a:ext cx="400973" cy="332052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678;p47"/>
          <p:cNvSpPr/>
          <p:nvPr/>
        </p:nvSpPr>
        <p:spPr>
          <a:xfrm>
            <a:off x="1757835" y="3051238"/>
            <a:ext cx="387161" cy="381880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57;p47"/>
          <p:cNvSpPr/>
          <p:nvPr/>
        </p:nvSpPr>
        <p:spPr>
          <a:xfrm>
            <a:off x="1767803" y="3550983"/>
            <a:ext cx="406969" cy="354443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389;p37"/>
          <p:cNvSpPr/>
          <p:nvPr/>
        </p:nvSpPr>
        <p:spPr>
          <a:xfrm>
            <a:off x="1771098" y="2502373"/>
            <a:ext cx="340935" cy="29520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ctrTitle"/>
          </p:nvPr>
        </p:nvSpPr>
        <p:spPr>
          <a:xfrm>
            <a:off x="884582" y="2258170"/>
            <a:ext cx="7772400" cy="766222"/>
          </a:xfrm>
        </p:spPr>
        <p:txBody>
          <a:bodyPr/>
          <a:lstStyle/>
          <a:p>
            <a:r>
              <a:rPr lang="it-CH" sz="3000" dirty="0"/>
              <a:t>Il sistema formativo svizzero</a:t>
            </a:r>
          </a:p>
        </p:txBody>
      </p:sp>
      <p:sp>
        <p:nvSpPr>
          <p:cNvPr id="4" name="Google Shape;449;p40"/>
          <p:cNvSpPr/>
          <p:nvPr/>
        </p:nvSpPr>
        <p:spPr>
          <a:xfrm>
            <a:off x="4118775" y="1585718"/>
            <a:ext cx="742361" cy="672452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Google Shape;693;p47"/>
          <p:cNvSpPr/>
          <p:nvPr/>
        </p:nvSpPr>
        <p:spPr>
          <a:xfrm>
            <a:off x="4278367" y="1745272"/>
            <a:ext cx="423178" cy="353344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8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5C9CD-4769-DAC2-8EE9-C210B9C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9458"/>
            <a:ext cx="7772400" cy="1159800"/>
          </a:xfrm>
        </p:spPr>
        <p:txBody>
          <a:bodyPr/>
          <a:lstStyle/>
          <a:p>
            <a:r>
              <a:rPr lang="it-CH" dirty="0">
                <a:hlinkClick r:id="rId2"/>
              </a:rPr>
              <a:t>www.orientamento.ch</a:t>
            </a:r>
            <a:r>
              <a:rPr lang="it-CH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076F57-09E2-2B35-498B-80D8DF3ABD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CH" smtClean="0"/>
              <a:pPr/>
              <a:t>7</a:t>
            </a:fld>
            <a:endParaRPr lang="it-CH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C02933-B5F6-8DC7-896B-CF1C43866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8088"/>
            <a:ext cx="7772400" cy="43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6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>
          <a:extLst>
            <a:ext uri="{FF2B5EF4-FFF2-40B4-BE49-F238E27FC236}">
              <a16:creationId xmlns:a16="http://schemas.microsoft.com/office/drawing/2014/main" id="{797D1E66-C130-675F-6D8D-0498066F0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">
            <a:extLst>
              <a:ext uri="{FF2B5EF4-FFF2-40B4-BE49-F238E27FC236}">
                <a16:creationId xmlns:a16="http://schemas.microsoft.com/office/drawing/2014/main" id="{0ED03048-97E9-CDDA-D1AE-80C96622E7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445" name="Google Shape;445;p40">
            <a:extLst>
              <a:ext uri="{FF2B5EF4-FFF2-40B4-BE49-F238E27FC236}">
                <a16:creationId xmlns:a16="http://schemas.microsoft.com/office/drawing/2014/main" id="{B29ADA2D-B62B-22CA-11AE-80E302CC8F10}"/>
              </a:ext>
            </a:extLst>
          </p:cNvPr>
          <p:cNvSpPr/>
          <p:nvPr/>
        </p:nvSpPr>
        <p:spPr>
          <a:xfrm>
            <a:off x="3914270" y="2320070"/>
            <a:ext cx="333215" cy="4457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dirty="0">
              <a:solidFill>
                <a:schemeClr val="lt1"/>
              </a:solidFill>
              <a:latin typeface="Walter Turncoa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7A5B01F-5861-C7D4-930A-6F436FAC9F5B}"/>
              </a:ext>
            </a:extLst>
          </p:cNvPr>
          <p:cNvSpPr/>
          <p:nvPr/>
        </p:nvSpPr>
        <p:spPr>
          <a:xfrm>
            <a:off x="381996" y="1981734"/>
            <a:ext cx="61292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600" b="1" dirty="0">
                <a:solidFill>
                  <a:schemeClr val="accent1">
                    <a:lumMod val="75000"/>
                  </a:schemeClr>
                </a:solidFill>
                <a:latin typeface="Walter Turncoat"/>
                <a:sym typeface="Walter Turncoat"/>
              </a:rPr>
              <a:t>Manuale - </a:t>
            </a:r>
            <a:r>
              <a:rPr lang="en" sz="2600" b="1" dirty="0" err="1">
                <a:solidFill>
                  <a:schemeClr val="accent1">
                    <a:lumMod val="75000"/>
                  </a:schemeClr>
                </a:solidFill>
                <a:latin typeface="Walter Turncoat"/>
                <a:sym typeface="Walter Turncoat"/>
              </a:rPr>
              <a:t>guida</a:t>
            </a:r>
            <a:r>
              <a:rPr lang="en" sz="2600" b="1" dirty="0">
                <a:solidFill>
                  <a:schemeClr val="accent1">
                    <a:lumMod val="75000"/>
                  </a:schemeClr>
                </a:solidFill>
                <a:latin typeface="Walter Turncoat"/>
                <a:sym typeface="Walter Turncoat"/>
              </a:rPr>
              <a:t>:</a:t>
            </a:r>
          </a:p>
          <a:p>
            <a:r>
              <a:rPr lang="en" sz="2600" dirty="0">
                <a:solidFill>
                  <a:schemeClr val="accent1">
                    <a:lumMod val="75000"/>
                  </a:schemeClr>
                </a:solidFill>
                <a:latin typeface="Walter Turncoat"/>
                <a:sym typeface="Walter Turncoat"/>
              </a:rPr>
              <a:t> </a:t>
            </a:r>
            <a:r>
              <a:rPr lang="en" sz="2600" dirty="0">
                <a:solidFill>
                  <a:srgbClr val="FFFFFF"/>
                </a:solidFill>
                <a:latin typeface="Walter Turncoat"/>
                <a:sym typeface="Walter Turncoat"/>
              </a:rPr>
              <a:t>Scuola media…e poi?</a:t>
            </a:r>
            <a:endParaRPr lang="it-CH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2E8440-8B86-641E-37A1-88273616E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6157"/>
            <a:ext cx="3362140" cy="47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0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41;p46"/>
          <p:cNvSpPr/>
          <p:nvPr/>
        </p:nvSpPr>
        <p:spPr>
          <a:xfrm>
            <a:off x="2423939" y="2371060"/>
            <a:ext cx="1830771" cy="1655826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641;p46"/>
          <p:cNvSpPr/>
          <p:nvPr/>
        </p:nvSpPr>
        <p:spPr>
          <a:xfrm>
            <a:off x="539461" y="2508273"/>
            <a:ext cx="1723989" cy="590099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641;p46"/>
          <p:cNvSpPr/>
          <p:nvPr/>
        </p:nvSpPr>
        <p:spPr>
          <a:xfrm>
            <a:off x="4832736" y="2519921"/>
            <a:ext cx="2081925" cy="1115081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Google Shape;641;p46"/>
          <p:cNvSpPr/>
          <p:nvPr/>
        </p:nvSpPr>
        <p:spPr>
          <a:xfrm>
            <a:off x="7052673" y="2536024"/>
            <a:ext cx="1598213" cy="1260859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641;p46"/>
          <p:cNvSpPr/>
          <p:nvPr/>
        </p:nvSpPr>
        <p:spPr>
          <a:xfrm>
            <a:off x="1302365" y="4555832"/>
            <a:ext cx="6634157" cy="338556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CasellaDiTesto 2"/>
          <p:cNvSpPr txBox="1"/>
          <p:nvPr/>
        </p:nvSpPr>
        <p:spPr>
          <a:xfrm>
            <a:off x="585825" y="2551470"/>
            <a:ext cx="160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dirty="0">
                <a:solidFill>
                  <a:srgbClr val="FF0000"/>
                </a:solidFill>
                <a:latin typeface="Walter Turncoat" panose="020B0604020202020204" charset="0"/>
              </a:rPr>
              <a:t>Apprendistato in azienda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2497807" y="2431776"/>
            <a:ext cx="1683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dirty="0">
                <a:solidFill>
                  <a:srgbClr val="FF6600"/>
                </a:solidFill>
                <a:latin typeface="Walter Turncoat" panose="020B0604020202020204" charset="0"/>
              </a:rPr>
              <a:t>Scuole professionali a tempo pieno:</a:t>
            </a:r>
          </a:p>
          <a:p>
            <a:pPr algn="ctr"/>
            <a:r>
              <a:rPr lang="it-CH" sz="1200" dirty="0">
                <a:solidFill>
                  <a:srgbClr val="FF6600"/>
                </a:solidFill>
                <a:latin typeface="Walter Turncoat" panose="020B0604020202020204" charset="0"/>
              </a:rPr>
              <a:t>SAM</a:t>
            </a:r>
          </a:p>
          <a:p>
            <a:pPr algn="ctr"/>
            <a:r>
              <a:rPr lang="it-CH" sz="1200" dirty="0">
                <a:solidFill>
                  <a:srgbClr val="FF6600"/>
                </a:solidFill>
                <a:latin typeface="Walter Turncoat" panose="020B0604020202020204" charset="0"/>
              </a:rPr>
              <a:t>CSIA-SAA</a:t>
            </a:r>
          </a:p>
          <a:p>
            <a:pPr algn="ctr"/>
            <a:r>
              <a:rPr lang="it-CH" sz="1200" dirty="0">
                <a:solidFill>
                  <a:srgbClr val="FF6600"/>
                </a:solidFill>
                <a:latin typeface="Walter Turncoat" panose="020B0604020202020204" charset="0"/>
              </a:rPr>
              <a:t>SSPSS (MP)</a:t>
            </a:r>
          </a:p>
          <a:p>
            <a:pPr algn="ctr"/>
            <a:r>
              <a:rPr lang="it-CH" sz="1200" dirty="0">
                <a:solidFill>
                  <a:srgbClr val="FF6600"/>
                </a:solidFill>
                <a:latin typeface="Walter Turncoat" panose="020B0604020202020204" charset="0"/>
              </a:rPr>
              <a:t>SMC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4888614" y="2606538"/>
            <a:ext cx="19409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dirty="0">
                <a:solidFill>
                  <a:srgbClr val="FFC000"/>
                </a:solidFill>
                <a:latin typeface="Walter Turncoat" panose="020B0604020202020204" charset="0"/>
              </a:rPr>
              <a:t>Scuole specializzate:</a:t>
            </a:r>
          </a:p>
          <a:p>
            <a:pPr algn="ctr"/>
            <a:r>
              <a:rPr lang="it-CH" sz="1200" dirty="0">
                <a:solidFill>
                  <a:srgbClr val="FFC000"/>
                </a:solidFill>
                <a:latin typeface="Walter Turncoat" panose="020B0604020202020204" charset="0"/>
              </a:rPr>
              <a:t>SSPSS (MS)</a:t>
            </a:r>
          </a:p>
          <a:p>
            <a:pPr algn="ctr"/>
            <a:r>
              <a:rPr lang="it-CH" sz="1200" dirty="0">
                <a:solidFill>
                  <a:srgbClr val="FFC000"/>
                </a:solidFill>
                <a:latin typeface="Walter Turncoat" panose="020B0604020202020204" charset="0"/>
              </a:rPr>
              <a:t>CSIA-SCA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7114381" y="2700331"/>
            <a:ext cx="1454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dirty="0">
                <a:solidFill>
                  <a:srgbClr val="FFFF00"/>
                </a:solidFill>
                <a:latin typeface="Walter Turncoat" panose="020B0604020202020204" charset="0"/>
              </a:rPr>
              <a:t>Scuole medie superiori:</a:t>
            </a:r>
          </a:p>
          <a:p>
            <a:pPr algn="ctr"/>
            <a:r>
              <a:rPr lang="it-CH" dirty="0">
                <a:solidFill>
                  <a:srgbClr val="FFFF00"/>
                </a:solidFill>
                <a:latin typeface="Walter Turncoat" panose="020B0604020202020204" charset="0"/>
              </a:rPr>
              <a:t>Liceo</a:t>
            </a:r>
          </a:p>
          <a:p>
            <a:pPr algn="ctr"/>
            <a:r>
              <a:rPr lang="it-CH" dirty="0">
                <a:solidFill>
                  <a:srgbClr val="FFFF00"/>
                </a:solidFill>
                <a:latin typeface="Walter Turncoat" panose="020B0604020202020204" charset="0"/>
              </a:rPr>
              <a:t>scc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3882180" y="4555834"/>
            <a:ext cx="1769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600" dirty="0">
                <a:solidFill>
                  <a:schemeClr val="accent3"/>
                </a:solidFill>
                <a:latin typeface="Walter Turncoat" panose="020B0604020202020204" charset="0"/>
              </a:rPr>
              <a:t>Scuola media</a:t>
            </a:r>
          </a:p>
        </p:txBody>
      </p:sp>
      <p:sp>
        <p:nvSpPr>
          <p:cNvPr id="107" name="CasellaDiTesto 106"/>
          <p:cNvSpPr txBox="1"/>
          <p:nvPr/>
        </p:nvSpPr>
        <p:spPr>
          <a:xfrm>
            <a:off x="2797991" y="378158"/>
            <a:ext cx="16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Walter Turncoat" panose="020B0604020202020204" charset="0"/>
              </a:rPr>
              <a:t>Scuole</a:t>
            </a:r>
          </a:p>
          <a:p>
            <a:pPr algn="ctr"/>
            <a:r>
              <a:rPr lang="it-CH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Walter Turncoat" panose="020B0604020202020204" charset="0"/>
              </a:rPr>
              <a:t>Specializzate</a:t>
            </a:r>
          </a:p>
          <a:p>
            <a:pPr algn="ctr"/>
            <a:r>
              <a:rPr lang="it-CH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Walter Turncoat" panose="020B0604020202020204" charset="0"/>
              </a:rPr>
              <a:t>superiori</a:t>
            </a:r>
          </a:p>
        </p:txBody>
      </p:sp>
      <p:sp>
        <p:nvSpPr>
          <p:cNvPr id="108" name="CasellaDiTesto 107"/>
          <p:cNvSpPr txBox="1"/>
          <p:nvPr/>
        </p:nvSpPr>
        <p:spPr>
          <a:xfrm>
            <a:off x="5022439" y="351575"/>
            <a:ext cx="163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Walter Turncoat" panose="020B0604020202020204" charset="0"/>
              </a:rPr>
              <a:t>Scuole universitarie professionali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7104445" y="514137"/>
            <a:ext cx="162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Walter Turncoat" panose="020B0604020202020204" charset="0"/>
              </a:rPr>
              <a:t>Università e politecnici</a:t>
            </a:r>
          </a:p>
        </p:txBody>
      </p:sp>
      <p:sp>
        <p:nvSpPr>
          <p:cNvPr id="132" name="Google Shape;641;p46"/>
          <p:cNvSpPr/>
          <p:nvPr/>
        </p:nvSpPr>
        <p:spPr>
          <a:xfrm>
            <a:off x="400670" y="339197"/>
            <a:ext cx="2023269" cy="798487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100"/>
          </a:p>
        </p:txBody>
      </p:sp>
      <p:sp>
        <p:nvSpPr>
          <p:cNvPr id="133" name="CasellaDiTesto 132"/>
          <p:cNvSpPr txBox="1"/>
          <p:nvPr/>
        </p:nvSpPr>
        <p:spPr>
          <a:xfrm>
            <a:off x="501290" y="405236"/>
            <a:ext cx="183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Walter Turncoat" panose="020B0604020202020204" charset="0"/>
              </a:rPr>
              <a:t>Mondo del lavoro  e formazione continua </a:t>
            </a:r>
          </a:p>
        </p:txBody>
      </p:sp>
      <p:sp>
        <p:nvSpPr>
          <p:cNvPr id="135" name="Google Shape;641;p46"/>
          <p:cNvSpPr/>
          <p:nvPr/>
        </p:nvSpPr>
        <p:spPr>
          <a:xfrm>
            <a:off x="2743385" y="342549"/>
            <a:ext cx="1789792" cy="754286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100"/>
          </a:p>
        </p:txBody>
      </p:sp>
      <p:sp>
        <p:nvSpPr>
          <p:cNvPr id="136" name="Google Shape;641;p46"/>
          <p:cNvSpPr/>
          <p:nvPr/>
        </p:nvSpPr>
        <p:spPr>
          <a:xfrm>
            <a:off x="4877981" y="370797"/>
            <a:ext cx="1825889" cy="724167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100"/>
          </a:p>
        </p:txBody>
      </p:sp>
      <p:sp>
        <p:nvSpPr>
          <p:cNvPr id="137" name="Google Shape;641;p46"/>
          <p:cNvSpPr/>
          <p:nvPr/>
        </p:nvSpPr>
        <p:spPr>
          <a:xfrm>
            <a:off x="7050785" y="340967"/>
            <a:ext cx="1666651" cy="72568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100"/>
          </a:p>
        </p:txBody>
      </p:sp>
      <p:sp>
        <p:nvSpPr>
          <p:cNvPr id="5" name="CasellaDiTesto 4"/>
          <p:cNvSpPr txBox="1"/>
          <p:nvPr/>
        </p:nvSpPr>
        <p:spPr>
          <a:xfrm>
            <a:off x="459966" y="1268134"/>
            <a:ext cx="8236309" cy="408623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CH" sz="1800" dirty="0">
                <a:solidFill>
                  <a:schemeClr val="bg1"/>
                </a:solidFill>
                <a:latin typeface="Walter Turncoat" panose="020B0604020202020204" charset="0"/>
              </a:rPr>
              <a:t>SISTEMA PERMEABILE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0ED2B9-ADDA-192A-1890-BE4DCF399259}"/>
              </a:ext>
            </a:extLst>
          </p:cNvPr>
          <p:cNvSpPr txBox="1"/>
          <p:nvPr/>
        </p:nvSpPr>
        <p:spPr>
          <a:xfrm>
            <a:off x="1511406" y="4160554"/>
            <a:ext cx="6216073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CH" sz="1100" dirty="0">
                <a:solidFill>
                  <a:schemeClr val="accent2">
                    <a:lumMod val="75000"/>
                  </a:schemeClr>
                </a:solidFill>
                <a:latin typeface="Walter Turncoat" panose="020B0604020202020204" charset="0"/>
              </a:rPr>
              <a:t>Soluzioni transitorie</a:t>
            </a:r>
          </a:p>
        </p:txBody>
      </p:sp>
      <p:sp>
        <p:nvSpPr>
          <p:cNvPr id="37" name="Rettangolo arrotondato 36"/>
          <p:cNvSpPr/>
          <p:nvPr/>
        </p:nvSpPr>
        <p:spPr>
          <a:xfrm>
            <a:off x="4637785" y="1978431"/>
            <a:ext cx="4177062" cy="2071587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1" name="Rettangolo arrotondato 10"/>
          <p:cNvSpPr/>
          <p:nvPr/>
        </p:nvSpPr>
        <p:spPr>
          <a:xfrm>
            <a:off x="410209" y="1978432"/>
            <a:ext cx="3990110" cy="204845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grpSp>
        <p:nvGrpSpPr>
          <p:cNvPr id="38" name="Google Shape;112;p17"/>
          <p:cNvGrpSpPr/>
          <p:nvPr/>
        </p:nvGrpSpPr>
        <p:grpSpPr>
          <a:xfrm rot="16200000">
            <a:off x="1489882" y="4126039"/>
            <a:ext cx="907810" cy="316639"/>
            <a:chOff x="271125" y="812725"/>
            <a:chExt cx="766525" cy="221725"/>
          </a:xfrm>
        </p:grpSpPr>
        <p:sp>
          <p:nvSpPr>
            <p:cNvPr id="39" name="Google Shape;113;p17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14;p17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8" name="Google Shape;112;p17"/>
          <p:cNvGrpSpPr/>
          <p:nvPr/>
        </p:nvGrpSpPr>
        <p:grpSpPr>
          <a:xfrm rot="16200000">
            <a:off x="2717715" y="4092324"/>
            <a:ext cx="872826" cy="379942"/>
            <a:chOff x="271125" y="812725"/>
            <a:chExt cx="766525" cy="221725"/>
          </a:xfrm>
        </p:grpSpPr>
        <p:sp>
          <p:nvSpPr>
            <p:cNvPr id="99" name="Google Shape;113;p17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14;p17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112;p17">
            <a:extLst>
              <a:ext uri="{FF2B5EF4-FFF2-40B4-BE49-F238E27FC236}">
                <a16:creationId xmlns:a16="http://schemas.microsoft.com/office/drawing/2014/main" id="{7242CC56-D46E-3999-D749-C2D2C995F3B4}"/>
              </a:ext>
            </a:extLst>
          </p:cNvPr>
          <p:cNvGrpSpPr/>
          <p:nvPr/>
        </p:nvGrpSpPr>
        <p:grpSpPr>
          <a:xfrm rot="16200000">
            <a:off x="7100390" y="3983817"/>
            <a:ext cx="827390" cy="316639"/>
            <a:chOff x="271125" y="812725"/>
            <a:chExt cx="766525" cy="221725"/>
          </a:xfrm>
        </p:grpSpPr>
        <p:sp>
          <p:nvSpPr>
            <p:cNvPr id="9" name="Google Shape;113;p17">
              <a:extLst>
                <a:ext uri="{FF2B5EF4-FFF2-40B4-BE49-F238E27FC236}">
                  <a16:creationId xmlns:a16="http://schemas.microsoft.com/office/drawing/2014/main" id="{928DAE2F-5699-7CE7-8F36-8B65585D3D40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14;p17">
              <a:extLst>
                <a:ext uri="{FF2B5EF4-FFF2-40B4-BE49-F238E27FC236}">
                  <a16:creationId xmlns:a16="http://schemas.microsoft.com/office/drawing/2014/main" id="{15E79046-DB31-AC0D-00DF-96A564AB0797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112;p17">
            <a:extLst>
              <a:ext uri="{FF2B5EF4-FFF2-40B4-BE49-F238E27FC236}">
                <a16:creationId xmlns:a16="http://schemas.microsoft.com/office/drawing/2014/main" id="{57D894D1-F3CA-7F0A-4397-389A45EE11FE}"/>
              </a:ext>
            </a:extLst>
          </p:cNvPr>
          <p:cNvGrpSpPr/>
          <p:nvPr/>
        </p:nvGrpSpPr>
        <p:grpSpPr>
          <a:xfrm rot="16200000">
            <a:off x="5432980" y="3986207"/>
            <a:ext cx="822611" cy="316639"/>
            <a:chOff x="271125" y="812725"/>
            <a:chExt cx="766525" cy="221725"/>
          </a:xfrm>
        </p:grpSpPr>
        <p:sp>
          <p:nvSpPr>
            <p:cNvPr id="6" name="Google Shape;113;p17">
              <a:extLst>
                <a:ext uri="{FF2B5EF4-FFF2-40B4-BE49-F238E27FC236}">
                  <a16:creationId xmlns:a16="http://schemas.microsoft.com/office/drawing/2014/main" id="{2914F5E6-8CB0-5CE8-6CAF-DA6FB268D193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14;p17">
              <a:extLst>
                <a:ext uri="{FF2B5EF4-FFF2-40B4-BE49-F238E27FC236}">
                  <a16:creationId xmlns:a16="http://schemas.microsoft.com/office/drawing/2014/main" id="{A26AB20D-604D-309D-0843-4F3F1F194615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F58AD9-86FA-F8F3-9298-7DCA044E521A}"/>
              </a:ext>
            </a:extLst>
          </p:cNvPr>
          <p:cNvSpPr txBox="1"/>
          <p:nvPr/>
        </p:nvSpPr>
        <p:spPr>
          <a:xfrm>
            <a:off x="741254" y="2041491"/>
            <a:ext cx="3186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dirty="0">
                <a:solidFill>
                  <a:schemeClr val="bg1"/>
                </a:solidFill>
                <a:highlight>
                  <a:srgbClr val="FF0000"/>
                </a:highlight>
                <a:latin typeface="Walter Turncoat" panose="020B0604020202020204" charset="0"/>
              </a:rPr>
              <a:t>FORMAZIONE PROFESSIONALE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82344B5-7B3E-47C0-FB33-4F6ABE9F4AFD}"/>
              </a:ext>
            </a:extLst>
          </p:cNvPr>
          <p:cNvSpPr txBox="1"/>
          <p:nvPr/>
        </p:nvSpPr>
        <p:spPr>
          <a:xfrm>
            <a:off x="4924010" y="2053998"/>
            <a:ext cx="362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dirty="0">
                <a:solidFill>
                  <a:schemeClr val="tx1"/>
                </a:solidFill>
                <a:highlight>
                  <a:srgbClr val="FFFF00"/>
                </a:highlight>
                <a:latin typeface="Walter Turncoat" panose="020B0604020202020204" charset="0"/>
              </a:rPr>
              <a:t>FORMAZIONE DI CULTURA GENERALE</a:t>
            </a:r>
          </a:p>
        </p:txBody>
      </p:sp>
    </p:spTree>
    <p:extLst>
      <p:ext uri="{BB962C8B-B14F-4D97-AF65-F5344CB8AC3E}">
        <p14:creationId xmlns:p14="http://schemas.microsoft.com/office/powerpoint/2010/main" val="14276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D1D8DF"/>
      </a:dk2>
      <a:lt2>
        <a:srgbClr val="4F565C"/>
      </a:lt2>
      <a:accent1>
        <a:srgbClr val="71AEF0"/>
      </a:accent1>
      <a:accent2>
        <a:srgbClr val="88E6DC"/>
      </a:accent2>
      <a:accent3>
        <a:srgbClr val="A6D145"/>
      </a:accent3>
      <a:accent4>
        <a:srgbClr val="FFE000"/>
      </a:accent4>
      <a:accent5>
        <a:srgbClr val="FC765C"/>
      </a:accent5>
      <a:accent6>
        <a:srgbClr val="A693C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1384</Words>
  <Application>Microsoft Macintosh PowerPoint</Application>
  <PresentationFormat>Presentazione su schermo (16:9)</PresentationFormat>
  <Paragraphs>475</Paragraphs>
  <Slides>40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9" baseType="lpstr">
      <vt:lpstr>Walter Turncoat</vt:lpstr>
      <vt:lpstr>Antique Olive</vt:lpstr>
      <vt:lpstr>Gill Sans Condensed</vt:lpstr>
      <vt:lpstr>Arial</vt:lpstr>
      <vt:lpstr>Sniglet</vt:lpstr>
      <vt:lpstr>Gill Sans Light</vt:lpstr>
      <vt:lpstr>Calibri</vt:lpstr>
      <vt:lpstr>Wingdings</vt:lpstr>
      <vt:lpstr>Ursula template</vt:lpstr>
      <vt:lpstr>Orientamento in IV</vt:lpstr>
      <vt:lpstr>Benvenuti in QUARTA MEDIA!!!</vt:lpstr>
      <vt:lpstr>Orientamento in sede scolastica</vt:lpstr>
      <vt:lpstr>Di cosa si occupa un’orientatrice  scolastica e professionale in quarta media?</vt:lpstr>
      <vt:lpstr>Temi della serata</vt:lpstr>
      <vt:lpstr>Il sistema formativo svizzero</vt:lpstr>
      <vt:lpstr>www.orientamento.ch </vt:lpstr>
      <vt:lpstr>Presentazione standard di PowerPoint</vt:lpstr>
      <vt:lpstr>Presentazione standard di PowerPoint</vt:lpstr>
      <vt:lpstr>Presentazione standard di PowerPoint</vt:lpstr>
      <vt:lpstr>Scuole d’arti e mestieri </vt:lpstr>
      <vt:lpstr>Scuole d’arti e mestieri </vt:lpstr>
      <vt:lpstr>Scuola media di commercio e scuola per sportivi d’élite</vt:lpstr>
      <vt:lpstr>Centro scolastico per le industrie artistiche</vt:lpstr>
      <vt:lpstr>Scuola specializzata per le professioni sociosanitarie</vt:lpstr>
      <vt:lpstr>Scuole Medie Superiori</vt:lpstr>
      <vt:lpstr>Presentazione standard di PowerPoint</vt:lpstr>
      <vt:lpstr>Percorso </vt:lpstr>
      <vt:lpstr>Presentazione standard di PowerPoint</vt:lpstr>
      <vt:lpstr>Stage In IV media </vt:lpstr>
      <vt:lpstr>CALENDARIO</vt:lpstr>
      <vt:lpstr>Incontri tematici</vt:lpstr>
      <vt:lpstr>Incontri tematici</vt:lpstr>
      <vt:lpstr>Incontri tematici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Incontri informativi</vt:lpstr>
      <vt:lpstr>Presentazione standard di PowerPoint</vt:lpstr>
      <vt:lpstr>«COMUNICAZIONI DALL’ORIENTATRICE»</vt:lpstr>
      <vt:lpstr>Newsletter cantonale «genitori informati» (facoltativa)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Ufficio dell’orientamento scolastico e professionale</vt:lpstr>
      <vt:lpstr>Grazie dell’attenzione!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Togni Caterina</dc:creator>
  <cp:lastModifiedBy>Arianna Arioli</cp:lastModifiedBy>
  <cp:revision>209</cp:revision>
  <cp:lastPrinted>2023-09-07T15:37:31Z</cp:lastPrinted>
  <dcterms:modified xsi:type="dcterms:W3CDTF">2025-09-25T17:17:52Z</dcterms:modified>
</cp:coreProperties>
</file>